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Lst>
  <p:sldSz cx="18288000" cy="10287000"/>
  <p:notesSz cx="6858000" cy="9144000"/>
  <p:embeddedFontLst>
    <p:embeddedFont>
      <p:font typeface="Calibri" panose="020F0502020204030204" pitchFamily="34" charset="0"/>
      <p:regular r:id="rId75"/>
      <p:bold r:id="rId76"/>
      <p:italic r:id="rId77"/>
      <p:boldItalic r:id="rId78"/>
    </p:embeddedFont>
    <p:embeddedFont>
      <p:font typeface="Canva Sans 1" panose="020B0604020202020204" charset="0"/>
      <p:regular r:id="rId79"/>
    </p:embeddedFont>
    <p:embeddedFont>
      <p:font typeface="Canva Sans 1 Bold" panose="020B0604020202020204" charset="0"/>
      <p:regular r:id="rId80"/>
    </p:embeddedFont>
    <p:embeddedFont>
      <p:font typeface="Canva Sans 2" panose="020B0604020202020204" charset="0"/>
      <p:regular r:id="rId81"/>
    </p:embeddedFont>
    <p:embeddedFont>
      <p:font typeface="Canva Sans 2 Bold" panose="020B0604020202020204" charset="0"/>
      <p:regular r:id="rId82"/>
    </p:embeddedFont>
    <p:embeddedFont>
      <p:font typeface="Inter Bold" panose="020B0604020202020204" charset="0"/>
      <p:regular r:id="rId83"/>
    </p:embeddedFont>
    <p:embeddedFont>
      <p:font typeface="Montserrat Classic" panose="020B0604020202020204" charset="0"/>
      <p:regular r:id="rId84"/>
    </p:embeddedFont>
    <p:embeddedFont>
      <p:font typeface="Montserrat Classic Bold" panose="020B0604020202020204" charset="0"/>
      <p:regular r:id="rId85"/>
    </p:embeddedFont>
    <p:embeddedFont>
      <p:font typeface="Open Sauce SemiBold" panose="020B0604020202020204" charset="0"/>
      <p:regular r:id="rId86"/>
    </p:embeddedFont>
    <p:embeddedFont>
      <p:font typeface="Open Sauce SemiBold Bold" panose="020B0604020202020204" charset="0"/>
      <p:regular r:id="rId8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E382C1-2D8C-1E8E-D860-3F40520ACAB6}" v="3" dt="2023-10-29T14:59:36.4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font" Target="fonts/font10.fntdata"/><Relationship Id="rId89" Type="http://schemas.openxmlformats.org/officeDocument/2006/relationships/viewProps" Target="viewProp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font" Target="fonts/font5.fntdata"/><Relationship Id="rId5" Type="http://schemas.openxmlformats.org/officeDocument/2006/relationships/slide" Target="slides/slide1.xml"/><Relationship Id="rId90" Type="http://schemas.openxmlformats.org/officeDocument/2006/relationships/theme" Target="theme/theme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font" Target="fonts/font6.fntdata"/><Relationship Id="rId85" Type="http://schemas.openxmlformats.org/officeDocument/2006/relationships/font" Target="fonts/font11.fntdata"/><Relationship Id="rId93"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font" Target="fonts/font1.fntdata"/><Relationship Id="rId83" Type="http://schemas.openxmlformats.org/officeDocument/2006/relationships/font" Target="fonts/font9.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font" Target="fonts/font4.fntdata"/><Relationship Id="rId81" Type="http://schemas.openxmlformats.org/officeDocument/2006/relationships/font" Target="fonts/font7.fntdata"/><Relationship Id="rId86" Type="http://schemas.openxmlformats.org/officeDocument/2006/relationships/font" Target="fonts/font12.fntdata"/><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2.fntdata"/><Relationship Id="rId7" Type="http://schemas.openxmlformats.org/officeDocument/2006/relationships/slide" Target="slides/slide3.xml"/><Relationship Id="rId71" Type="http://schemas.openxmlformats.org/officeDocument/2006/relationships/slide" Target="slides/slide67.xml"/><Relationship Id="rId92" Type="http://schemas.microsoft.com/office/2016/11/relationships/changesInfo" Target="changesInfos/changesInfo1.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font" Target="fonts/font13.fntdata"/><Relationship Id="rId61" Type="http://schemas.openxmlformats.org/officeDocument/2006/relationships/slide" Target="slides/slide57.xml"/><Relationship Id="rId82" Type="http://schemas.openxmlformats.org/officeDocument/2006/relationships/font" Target="fonts/font8.fntdata"/><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font" Target="fonts/font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yathunga T. M. it20146238" userId="S::it20146238@my.sliit.lk::c529db4c-aec7-429f-88f5-9dbd1df77d65" providerId="AD" clId="Web-{34E382C1-2D8C-1E8E-D860-3F40520ACAB6}"/>
    <pc:docChg chg="modSld">
      <pc:chgData name="Jayathunga T. M. it20146238" userId="S::it20146238@my.sliit.lk::c529db4c-aec7-429f-88f5-9dbd1df77d65" providerId="AD" clId="Web-{34E382C1-2D8C-1E8E-D860-3F40520ACAB6}" dt="2023-10-29T14:59:32.321" v="0" actId="20577"/>
      <pc:docMkLst>
        <pc:docMk/>
      </pc:docMkLst>
      <pc:sldChg chg="modSp">
        <pc:chgData name="Jayathunga T. M. it20146238" userId="S::it20146238@my.sliit.lk::c529db4c-aec7-429f-88f5-9dbd1df77d65" providerId="AD" clId="Web-{34E382C1-2D8C-1E8E-D860-3F40520ACAB6}" dt="2023-10-29T14:59:32.321" v="0" actId="20577"/>
        <pc:sldMkLst>
          <pc:docMk/>
          <pc:sldMk cId="0" sldId="261"/>
        </pc:sldMkLst>
        <pc:spChg chg="mod">
          <ac:chgData name="Jayathunga T. M. it20146238" userId="S::it20146238@my.sliit.lk::c529db4c-aec7-429f-88f5-9dbd1df77d65" providerId="AD" clId="Web-{34E382C1-2D8C-1E8E-D860-3F40520ACAB6}" dt="2023-10-29T14:59:32.321" v="0" actId="20577"/>
          <ac:spMkLst>
            <pc:docMk/>
            <pc:sldMk cId="0" sldId="261"/>
            <ac:spMk id="2" creationId="{00000000-0000-0000-0000-000000000000}"/>
          </ac:spMkLst>
        </pc:spChg>
      </pc:sldChg>
    </pc:docChg>
  </pc:docChgLst>
</pc:chgInfo>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svg>
</file>

<file path=ppt/media/image18.png>
</file>

<file path=ppt/media/image19.svg>
</file>

<file path=ppt/media/image2.sv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jpeg>
</file>

<file path=ppt/media/image48.png>
</file>

<file path=ppt/media/image49.png>
</file>

<file path=ppt/media/image5.jpeg>
</file>

<file path=ppt/media/image50.png>
</file>

<file path=ppt/media/image51.png>
</file>

<file path=ppt/media/image52.jpeg>
</file>

<file path=ppt/media/image53.png>
</file>

<file path=ppt/media/image54.png>
</file>

<file path=ppt/media/image55.jpeg>
</file>

<file path=ppt/media/image56.png>
</file>

<file path=ppt/media/image57.jpeg>
</file>

<file path=ppt/media/image58.jpeg>
</file>

<file path=ppt/media/image59.png>
</file>

<file path=ppt/media/image6.jpeg>
</file>

<file path=ppt/media/image60.png>
</file>

<file path=ppt/media/image61.png>
</file>

<file path=ppt/media/image62.png>
</file>

<file path=ppt/media/image63.jpeg>
</file>

<file path=ppt/media/image64.jpeg>
</file>

<file path=ppt/media/image65.jpeg>
</file>

<file path=ppt/media/image66.jpeg>
</file>

<file path=ppt/media/image67.png>
</file>

<file path=ppt/media/image68.jpeg>
</file>

<file path=ppt/media/image69.png>
</file>

<file path=ppt/media/image7.jpeg>
</file>

<file path=ppt/media/image70.jpeg>
</file>

<file path=ppt/media/image71.png>
</file>

<file path=ppt/media/image72.png>
</file>

<file path=ppt/media/image73.png>
</file>

<file path=ppt/media/image74.png>
</file>

<file path=ppt/media/image75.png>
</file>

<file path=ppt/media/image76.png>
</file>

<file path=ppt/media/image77.svg>
</file>

<file path=ppt/media/image78.jpe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6.jpe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45.png"/></Relationships>
</file>

<file path=ppt/slides/_rels/slide27.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53.png"/><Relationship Id="rId4" Type="http://schemas.openxmlformats.org/officeDocument/2006/relationships/image" Target="../media/image52.jpeg"/></Relationships>
</file>

<file path=ppt/slides/_rels/slide33.xml.rels><?xml version="1.0" encoding="UTF-8" standalone="yes"?>
<Relationships xmlns="http://schemas.openxmlformats.org/package/2006/relationships"><Relationship Id="rId8" Type="http://schemas.openxmlformats.org/officeDocument/2006/relationships/image" Target="../media/image58.jpeg"/><Relationship Id="rId3" Type="http://schemas.openxmlformats.org/officeDocument/2006/relationships/image" Target="../media/image39.png"/><Relationship Id="rId7" Type="http://schemas.openxmlformats.org/officeDocument/2006/relationships/image" Target="../media/image57.jpe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56.png"/><Relationship Id="rId5" Type="http://schemas.openxmlformats.org/officeDocument/2006/relationships/image" Target="../media/image55.jpeg"/><Relationship Id="rId4" Type="http://schemas.openxmlformats.org/officeDocument/2006/relationships/image" Target="../media/image54.png"/></Relationships>
</file>

<file path=ppt/slides/_rels/slide3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4.png"/></Relationships>
</file>

<file path=ppt/slides/_rels/slide41.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64.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66.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68.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png"/></Relationships>
</file>

<file path=ppt/slides/_rels/slide53.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4.png"/><Relationship Id="rId4" Type="http://schemas.openxmlformats.org/officeDocument/2006/relationships/image" Target="../media/image12.svg"/></Relationships>
</file>

<file path=ppt/slides/_rels/slide55.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7.svg"/><Relationship Id="rId4" Type="http://schemas.openxmlformats.org/officeDocument/2006/relationships/image" Target="../media/image76.png"/></Relationships>
</file>

<file path=ppt/slides/_rels/slide56.xml.rels><?xml version="1.0" encoding="UTF-8" standalone="yes"?>
<Relationships xmlns="http://schemas.openxmlformats.org/package/2006/relationships"><Relationship Id="rId3" Type="http://schemas.openxmlformats.org/officeDocument/2006/relationships/image" Target="../media/image78.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svg"/><Relationship Id="rId9" Type="http://schemas.openxmlformats.org/officeDocument/2006/relationships/image" Target="../media/image22.png"/></Relationships>
</file>

<file path=ppt/slides/_rels/slide60.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83.png"/><Relationship Id="rId4" Type="http://schemas.openxmlformats.org/officeDocument/2006/relationships/image" Target="../media/image36.png"/><Relationship Id="rId9" Type="http://schemas.openxmlformats.org/officeDocument/2006/relationships/image" Target="../media/image82.png"/></Relationships>
</file>

<file path=ppt/slides/_rels/slide61.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2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079376" y="2807398"/>
            <a:ext cx="7064624" cy="4681729"/>
          </a:xfrm>
          <a:prstGeom prst="rect">
            <a:avLst/>
          </a:prstGeom>
        </p:spPr>
        <p:txBody>
          <a:bodyPr lIns="0" tIns="0" rIns="0" bIns="0" rtlCol="0" anchor="t">
            <a:spAutoFit/>
          </a:bodyPr>
          <a:lstStyle/>
          <a:p>
            <a:pPr>
              <a:lnSpc>
                <a:spcPts val="7371"/>
              </a:lnSpc>
            </a:pPr>
            <a:r>
              <a:rPr lang="en-US" sz="6300">
                <a:solidFill>
                  <a:srgbClr val="000000"/>
                </a:solidFill>
                <a:latin typeface="Open Sauce SemiBold Bold"/>
              </a:rPr>
              <a:t>Mobile Base Sinhala Book</a:t>
            </a:r>
          </a:p>
          <a:p>
            <a:pPr>
              <a:lnSpc>
                <a:spcPts val="7371"/>
              </a:lnSpc>
            </a:pPr>
            <a:r>
              <a:rPr lang="en-US" sz="6300">
                <a:solidFill>
                  <a:srgbClr val="000000"/>
                </a:solidFill>
                <a:latin typeface="Open Sauce SemiBold Bold"/>
              </a:rPr>
              <a:t>Reader for</a:t>
            </a:r>
          </a:p>
          <a:p>
            <a:pPr>
              <a:lnSpc>
                <a:spcPts val="7371"/>
              </a:lnSpc>
            </a:pPr>
            <a:r>
              <a:rPr lang="en-US" sz="6300">
                <a:solidFill>
                  <a:srgbClr val="000000"/>
                </a:solidFill>
                <a:latin typeface="Open Sauce SemiBold Bold"/>
              </a:rPr>
              <a:t>Visually Impaired Individuals</a:t>
            </a:r>
          </a:p>
        </p:txBody>
      </p:sp>
      <p:grpSp>
        <p:nvGrpSpPr>
          <p:cNvPr id="3" name="Group 3"/>
          <p:cNvGrpSpPr/>
          <p:nvPr/>
        </p:nvGrpSpPr>
        <p:grpSpPr>
          <a:xfrm>
            <a:off x="9128733" y="-425348"/>
            <a:ext cx="16115203" cy="20407954"/>
            <a:chOff x="0" y="0"/>
            <a:chExt cx="21486938" cy="27210605"/>
          </a:xfrm>
        </p:grpSpPr>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6412" y="5240963"/>
              <a:ext cx="21330526" cy="21969643"/>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2453"/>
            <a:stretch>
              <a:fillRect/>
            </a:stretch>
          </p:blipFill>
          <p:spPr>
            <a:xfrm>
              <a:off x="0" y="0"/>
              <a:ext cx="15216327" cy="7451612"/>
            </a:xfrm>
            <a:prstGeom prst="rect">
              <a:avLst/>
            </a:prstGeom>
          </p:spPr>
        </p:pic>
      </p:grpSp>
      <p:grpSp>
        <p:nvGrpSpPr>
          <p:cNvPr id="6" name="Group 6"/>
          <p:cNvGrpSpPr>
            <a:grpSpLocks noChangeAspect="1"/>
          </p:cNvGrpSpPr>
          <p:nvPr/>
        </p:nvGrpSpPr>
        <p:grpSpPr>
          <a:xfrm>
            <a:off x="9560507" y="2520315"/>
            <a:ext cx="2651460" cy="5246370"/>
            <a:chOff x="0" y="0"/>
            <a:chExt cx="2620010" cy="5184140"/>
          </a:xfrm>
        </p:grpSpPr>
        <p:sp>
          <p:nvSpPr>
            <p:cNvPr id="7" name="Freeform 7"/>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8" name="Freeform 8"/>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4"/>
              <a:stretch>
                <a:fillRect l="-58351" r="-58351"/>
              </a:stretch>
            </a:blipFill>
          </p:spPr>
        </p:sp>
        <p:sp>
          <p:nvSpPr>
            <p:cNvPr id="9" name="Freeform 9"/>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55555"/>
            </a:solidFill>
          </p:spPr>
        </p:sp>
        <p:sp>
          <p:nvSpPr>
            <p:cNvPr id="10" name="Freeform 10"/>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55555"/>
            </a:solidFill>
          </p:spPr>
        </p:sp>
        <p:sp>
          <p:nvSpPr>
            <p:cNvPr id="11" name="Freeform 11"/>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2E2E2E"/>
            </a:solidFill>
          </p:spPr>
        </p:sp>
        <p:sp>
          <p:nvSpPr>
            <p:cNvPr id="12" name="Freeform 12"/>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2E2E2E"/>
            </a:solidFill>
          </p:spPr>
        </p:sp>
        <p:sp>
          <p:nvSpPr>
            <p:cNvPr id="13" name="Freeform 13"/>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2E2E2E"/>
            </a:solidFill>
          </p:spPr>
        </p:sp>
        <p:sp>
          <p:nvSpPr>
            <p:cNvPr id="14" name="Freeform 14"/>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2E2E2E"/>
            </a:solidFill>
          </p:spPr>
        </p:sp>
        <p:sp>
          <p:nvSpPr>
            <p:cNvPr id="15" name="Freeform 15"/>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555555"/>
            </a:solidFill>
          </p:spPr>
        </p:sp>
      </p:grpSp>
      <p:pic>
        <p:nvPicPr>
          <p:cNvPr id="16" name="Picture 16"/>
          <p:cNvPicPr>
            <a:picLocks noChangeAspect="1"/>
          </p:cNvPicPr>
          <p:nvPr/>
        </p:nvPicPr>
        <p:blipFill>
          <a:blip r:embed="rId5"/>
          <a:srcRect t="13905" b="1795"/>
          <a:stretch>
            <a:fillRect/>
          </a:stretch>
        </p:blipFill>
        <p:spPr>
          <a:xfrm>
            <a:off x="0" y="9539915"/>
            <a:ext cx="4374869" cy="747085"/>
          </a:xfrm>
          <a:prstGeom prst="rect">
            <a:avLst/>
          </a:prstGeom>
        </p:spPr>
      </p:pic>
      <p:sp>
        <p:nvSpPr>
          <p:cNvPr id="17" name="TextBox 17"/>
          <p:cNvSpPr txBox="1"/>
          <p:nvPr/>
        </p:nvSpPr>
        <p:spPr>
          <a:xfrm>
            <a:off x="2079376" y="8062083"/>
            <a:ext cx="5249748" cy="828676"/>
          </a:xfrm>
          <a:prstGeom prst="rect">
            <a:avLst/>
          </a:prstGeom>
        </p:spPr>
        <p:txBody>
          <a:bodyPr lIns="0" tIns="0" rIns="0" bIns="0" rtlCol="0" anchor="t">
            <a:spAutoFit/>
          </a:bodyPr>
          <a:lstStyle/>
          <a:p>
            <a:pPr>
              <a:lnSpc>
                <a:spcPts val="6749"/>
              </a:lnSpc>
            </a:pPr>
            <a:r>
              <a:rPr lang="en-US" sz="4999" spc="599">
                <a:solidFill>
                  <a:srgbClr val="0052CC"/>
                </a:solidFill>
                <a:latin typeface="Montserrat Classic"/>
              </a:rPr>
              <a:t>TMP-23-198</a:t>
            </a:r>
          </a:p>
        </p:txBody>
      </p:sp>
      <p:sp>
        <p:nvSpPr>
          <p:cNvPr id="18" name="AutoShape 18"/>
          <p:cNvSpPr/>
          <p:nvPr/>
        </p:nvSpPr>
        <p:spPr>
          <a:xfrm>
            <a:off x="2079376" y="7833702"/>
            <a:ext cx="6492240" cy="0"/>
          </a:xfrm>
          <a:prstGeom prst="line">
            <a:avLst/>
          </a:prstGeom>
          <a:ln w="9525" cap="rnd">
            <a:solidFill>
              <a:srgbClr val="000000"/>
            </a:solidFill>
            <a:prstDash val="solid"/>
            <a:headEnd type="none" w="sm" len="sm"/>
            <a:tailEnd type="none" w="sm" len="sm"/>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2911876" y="6132018"/>
            <a:ext cx="5068983" cy="3379322"/>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5" name="TextBox 5"/>
          <p:cNvSpPr txBox="1"/>
          <p:nvPr/>
        </p:nvSpPr>
        <p:spPr>
          <a:xfrm>
            <a:off x="4948067" y="462534"/>
            <a:ext cx="78636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INTRODUCTION</a:t>
            </a:r>
          </a:p>
        </p:txBody>
      </p:sp>
      <p:sp>
        <p:nvSpPr>
          <p:cNvPr id="6" name="TextBox 6"/>
          <p:cNvSpPr txBox="1"/>
          <p:nvPr/>
        </p:nvSpPr>
        <p:spPr>
          <a:xfrm>
            <a:off x="696635" y="1795146"/>
            <a:ext cx="16894730" cy="4730114"/>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Sinhala voice navigation is a technology that enables users to navigate an application using voice commands spoken in the Sinhala language, which is the primary language spoken in Sri Lanka. This technology is particularly useful for individuals who may have difficulty seeing as visually impaired persons, as it allows them to interact with the application in a more natural and intuitive way.</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Voice navigation technology has become increasingly popular in recent years, as more and more people rely on their smartphones and other devices for daily tasks. Sinhala voice navigation technology is especially important for users in Sri Lanka, where the majority of the population speaks Sinhala as their first language.</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Object detection is a computer vision technology that enables an app to identify and locate objects within an environment using the device's camera.</a:t>
            </a:r>
          </a:p>
          <a:p>
            <a:pPr algn="just">
              <a:lnSpc>
                <a:spcPts val="3640"/>
              </a:lnSpc>
            </a:pPr>
            <a:endParaRPr lang="en-US" sz="2199">
              <a:solidFill>
                <a:srgbClr val="000000"/>
              </a:solidFill>
              <a:latin typeface="Canva Sans 2 Bold"/>
            </a:endParaRP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8" name="TextBox 8"/>
          <p:cNvSpPr txBox="1"/>
          <p:nvPr/>
        </p:nvSpPr>
        <p:spPr>
          <a:xfrm>
            <a:off x="696635" y="6502047"/>
            <a:ext cx="12625457" cy="154432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Using this technology, the user's potential benefit is the capability of exploring a new environment safely. This feature allows users to identify the objects around them and notify in the Sinhala language about what the object is and how much distance that object is.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t="2470" b="2470"/>
          <a:stretch>
            <a:fillRect/>
          </a:stretch>
        </p:blipFill>
        <p:spPr>
          <a:xfrm>
            <a:off x="15282290" y="4001059"/>
            <a:ext cx="2837334" cy="5319781"/>
          </a:xfrm>
          <a:prstGeom prst="rect">
            <a:avLst/>
          </a:prstGeom>
        </p:spPr>
      </p:pic>
      <p:sp>
        <p:nvSpPr>
          <p:cNvPr id="4" name="TextBox 4"/>
          <p:cNvSpPr txBox="1"/>
          <p:nvPr/>
        </p:nvSpPr>
        <p:spPr>
          <a:xfrm>
            <a:off x="1359869" y="1747195"/>
            <a:ext cx="13922421" cy="779272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How effective is Sinhala voice navigation technology in improving the accessibility and usability of mobile applications for Sinhala-speaking users?</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What are the key technical challenges in implementing Sinhala voice navigation in mobile applications, and how can these challenges be addressed?</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How does the accuracy of Sinhala voice recognition technology compare to other voice recognition technologies, such as English or Mandarin?</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What are the cultural and linguistic considerations that need to be taken into account when designing Sinhala voice navigation technology for mobile applications?</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How can Sinhala voice navigation be integrated with other accessibility features, such as screen readers or haptic feedback, to create a more inclusive user experience?</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What are the privacy and security implications of using voice commands to navigate mobile applications, and how can these concerns be addressed?</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How can Sinhala voice navigation technology be adapted to support users with different levels of language proficiency or dialects?</a:t>
            </a:r>
          </a:p>
        </p:txBody>
      </p:sp>
      <p:sp>
        <p:nvSpPr>
          <p:cNvPr id="5" name="TextBox 5"/>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6" name="TextBox 6"/>
          <p:cNvSpPr txBox="1"/>
          <p:nvPr/>
        </p:nvSpPr>
        <p:spPr>
          <a:xfrm>
            <a:off x="4374869" y="471988"/>
            <a:ext cx="104479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RESEARCH QUESTION</a:t>
            </a: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9631487" y="4036186"/>
            <a:ext cx="7966226" cy="4952337"/>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5" name="TextBox 5"/>
          <p:cNvSpPr txBox="1"/>
          <p:nvPr/>
        </p:nvSpPr>
        <p:spPr>
          <a:xfrm>
            <a:off x="4374869" y="696757"/>
            <a:ext cx="104479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RESEARCH PROBLEM</a:t>
            </a:r>
          </a:p>
        </p:txBody>
      </p:sp>
      <p:sp>
        <p:nvSpPr>
          <p:cNvPr id="6" name="TextBox 6"/>
          <p:cNvSpPr txBox="1"/>
          <p:nvPr/>
        </p:nvSpPr>
        <p:spPr>
          <a:xfrm>
            <a:off x="671238" y="2216278"/>
            <a:ext cx="16926474" cy="1819908"/>
          </a:xfrm>
          <a:prstGeom prst="rect">
            <a:avLst/>
          </a:prstGeom>
        </p:spPr>
        <p:txBody>
          <a:bodyPr lIns="0" tIns="0" rIns="0" bIns="0" rtlCol="0" anchor="t">
            <a:spAutoFit/>
          </a:bodyPr>
          <a:lstStyle/>
          <a:p>
            <a:pPr marL="561353" lvl="1" indent="-280677" algn="just">
              <a:lnSpc>
                <a:spcPts val="3640"/>
              </a:lnSpc>
              <a:buFont typeface="Arial"/>
              <a:buChar char="•"/>
            </a:pPr>
            <a:r>
              <a:rPr lang="en-US" sz="2600">
                <a:solidFill>
                  <a:srgbClr val="000000"/>
                </a:solidFill>
                <a:latin typeface="Canva Sans 2"/>
              </a:rPr>
              <a:t>The primary problem that this research project aims to address is the lack of comprehensive technology that can aid visually impaired people in their daily lives.</a:t>
            </a:r>
          </a:p>
          <a:p>
            <a:pPr marL="561353" lvl="1" indent="-280677" algn="just">
              <a:lnSpc>
                <a:spcPts val="3640"/>
              </a:lnSpc>
              <a:buFont typeface="Arial"/>
              <a:buChar char="•"/>
            </a:pPr>
            <a:r>
              <a:rPr lang="en-US" sz="2600">
                <a:solidFill>
                  <a:srgbClr val="000000"/>
                </a:solidFill>
                <a:latin typeface="Canva Sans 2"/>
              </a:rPr>
              <a:t>Visually impaired people face challenges in navigating an app, object detection, and avoidance, which limits their mobility and independence. </a:t>
            </a: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graphicFrame>
        <p:nvGraphicFramePr>
          <p:cNvPr id="3" name="Table 3"/>
          <p:cNvGraphicFramePr>
            <a:graphicFrameLocks noGrp="1"/>
          </p:cNvGraphicFramePr>
          <p:nvPr/>
        </p:nvGraphicFramePr>
        <p:xfrm>
          <a:off x="1129733" y="1410697"/>
          <a:ext cx="16674650" cy="7370358"/>
        </p:xfrm>
        <a:graphic>
          <a:graphicData uri="http://schemas.openxmlformats.org/drawingml/2006/table">
            <a:tbl>
              <a:tblPr/>
              <a:tblGrid>
                <a:gridCol w="3334930">
                  <a:extLst>
                    <a:ext uri="{9D8B030D-6E8A-4147-A177-3AD203B41FA5}">
                      <a16:colId xmlns:a16="http://schemas.microsoft.com/office/drawing/2014/main" val="20000"/>
                    </a:ext>
                  </a:extLst>
                </a:gridCol>
                <a:gridCol w="3334930">
                  <a:extLst>
                    <a:ext uri="{9D8B030D-6E8A-4147-A177-3AD203B41FA5}">
                      <a16:colId xmlns:a16="http://schemas.microsoft.com/office/drawing/2014/main" val="20001"/>
                    </a:ext>
                  </a:extLst>
                </a:gridCol>
                <a:gridCol w="3334930">
                  <a:extLst>
                    <a:ext uri="{9D8B030D-6E8A-4147-A177-3AD203B41FA5}">
                      <a16:colId xmlns:a16="http://schemas.microsoft.com/office/drawing/2014/main" val="20002"/>
                    </a:ext>
                  </a:extLst>
                </a:gridCol>
                <a:gridCol w="3334930">
                  <a:extLst>
                    <a:ext uri="{9D8B030D-6E8A-4147-A177-3AD203B41FA5}">
                      <a16:colId xmlns:a16="http://schemas.microsoft.com/office/drawing/2014/main" val="20003"/>
                    </a:ext>
                  </a:extLst>
                </a:gridCol>
                <a:gridCol w="3334930">
                  <a:extLst>
                    <a:ext uri="{9D8B030D-6E8A-4147-A177-3AD203B41FA5}">
                      <a16:colId xmlns:a16="http://schemas.microsoft.com/office/drawing/2014/main" val="20004"/>
                    </a:ext>
                  </a:extLst>
                </a:gridCol>
              </a:tblGrid>
              <a:tr h="2125538">
                <a:tc>
                  <a:txBody>
                    <a:bodyPr/>
                    <a:lstStyle/>
                    <a:p>
                      <a:pPr algn="ctr">
                        <a:lnSpc>
                          <a:spcPts val="4235"/>
                        </a:lnSpc>
                        <a:defRPr/>
                      </a:pPr>
                      <a:r>
                        <a:rPr lang="en-US" sz="3025">
                          <a:solidFill>
                            <a:srgbClr val="000000"/>
                          </a:solidFill>
                          <a:latin typeface="Montserrat Classic Bold"/>
                        </a:rPr>
                        <a:t>References</a:t>
                      </a: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solidFill>
                      <a:srgbClr val="CDD6FF"/>
                    </a:solidFill>
                  </a:tcPr>
                </a:tc>
                <a:tc>
                  <a:txBody>
                    <a:bodyPr/>
                    <a:lstStyle/>
                    <a:p>
                      <a:pPr algn="ctr">
                        <a:lnSpc>
                          <a:spcPts val="2695"/>
                        </a:lnSpc>
                        <a:defRPr/>
                      </a:pPr>
                      <a:r>
                        <a:rPr lang="en-US" sz="1925">
                          <a:solidFill>
                            <a:srgbClr val="000000"/>
                          </a:solidFill>
                          <a:latin typeface="Montserrat Classic Bold"/>
                        </a:rPr>
                        <a:t>Opportunities for implementing voice navigation technology for Sinhala-speaking users</a:t>
                      </a: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solidFill>
                      <a:srgbClr val="CDD6FF"/>
                    </a:solidFill>
                  </a:tcPr>
                </a:tc>
                <a:tc>
                  <a:txBody>
                    <a:bodyPr/>
                    <a:lstStyle/>
                    <a:p>
                      <a:pPr algn="ctr">
                        <a:lnSpc>
                          <a:spcPts val="2695"/>
                        </a:lnSpc>
                        <a:defRPr/>
                      </a:pPr>
                      <a:r>
                        <a:rPr lang="en-US" sz="1925">
                          <a:solidFill>
                            <a:srgbClr val="000000"/>
                          </a:solidFill>
                          <a:latin typeface="Montserrat Classic Bold"/>
                        </a:rPr>
                        <a:t>Identify the voice of the user and identify the command clearly </a:t>
                      </a: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solidFill>
                      <a:srgbClr val="CDD6FF"/>
                    </a:solidFill>
                  </a:tcPr>
                </a:tc>
                <a:tc>
                  <a:txBody>
                    <a:bodyPr/>
                    <a:lstStyle/>
                    <a:p>
                      <a:pPr algn="ctr">
                        <a:lnSpc>
                          <a:spcPts val="2695"/>
                        </a:lnSpc>
                        <a:defRPr/>
                      </a:pPr>
                      <a:r>
                        <a:rPr lang="en-US" sz="1925">
                          <a:solidFill>
                            <a:srgbClr val="000000"/>
                          </a:solidFill>
                          <a:latin typeface="Montserrat Classic Bold"/>
                        </a:rPr>
                        <a:t>Clear Sinhala Voice commands and navigations  </a:t>
                      </a: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solidFill>
                      <a:srgbClr val="CDD6FF"/>
                    </a:solidFill>
                  </a:tcPr>
                </a:tc>
                <a:tc>
                  <a:txBody>
                    <a:bodyPr/>
                    <a:lstStyle/>
                    <a:p>
                      <a:pPr algn="ctr">
                        <a:lnSpc>
                          <a:spcPts val="2695"/>
                        </a:lnSpc>
                        <a:defRPr/>
                      </a:pPr>
                      <a:r>
                        <a:rPr lang="en-US" sz="1925">
                          <a:solidFill>
                            <a:srgbClr val="000000"/>
                          </a:solidFill>
                          <a:latin typeface="Montserrat Classic Bold"/>
                        </a:rPr>
                        <a:t>Real time object detection and distance calculation, with guidance to avoid dangerous objects.</a:t>
                      </a: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solidFill>
                      <a:srgbClr val="CDD6FF"/>
                    </a:solidFill>
                  </a:tcPr>
                </a:tc>
                <a:extLst>
                  <a:ext uri="{0D108BD9-81ED-4DB2-BD59-A6C34878D82A}">
                    <a16:rowId xmlns:a16="http://schemas.microsoft.com/office/drawing/2014/main" val="10000"/>
                  </a:ext>
                </a:extLst>
              </a:tr>
              <a:tr h="1311205">
                <a:tc>
                  <a:txBody>
                    <a:bodyPr/>
                    <a:lstStyle/>
                    <a:p>
                      <a:pPr algn="ctr">
                        <a:lnSpc>
                          <a:spcPts val="2695"/>
                        </a:lnSpc>
                        <a:defRPr/>
                      </a:pPr>
                      <a:r>
                        <a:rPr lang="en-US" sz="1925">
                          <a:solidFill>
                            <a:srgbClr val="000000"/>
                          </a:solidFill>
                          <a:latin typeface="Canva Sans 1"/>
                        </a:rPr>
                        <a:t>Research A</a:t>
                      </a: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extLst>
                  <a:ext uri="{0D108BD9-81ED-4DB2-BD59-A6C34878D82A}">
                    <a16:rowId xmlns:a16="http://schemas.microsoft.com/office/drawing/2014/main" val="10001"/>
                  </a:ext>
                </a:extLst>
              </a:tr>
              <a:tr h="1311205">
                <a:tc>
                  <a:txBody>
                    <a:bodyPr/>
                    <a:lstStyle/>
                    <a:p>
                      <a:pPr algn="ctr">
                        <a:lnSpc>
                          <a:spcPts val="2695"/>
                        </a:lnSpc>
                        <a:defRPr/>
                      </a:pPr>
                      <a:r>
                        <a:rPr lang="en-US" sz="1925">
                          <a:solidFill>
                            <a:srgbClr val="000000"/>
                          </a:solidFill>
                          <a:latin typeface="Canva Sans 1"/>
                        </a:rPr>
                        <a:t>Research B</a:t>
                      </a: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extLst>
                  <a:ext uri="{0D108BD9-81ED-4DB2-BD59-A6C34878D82A}">
                    <a16:rowId xmlns:a16="http://schemas.microsoft.com/office/drawing/2014/main" val="10002"/>
                  </a:ext>
                </a:extLst>
              </a:tr>
              <a:tr h="1311205">
                <a:tc>
                  <a:txBody>
                    <a:bodyPr/>
                    <a:lstStyle/>
                    <a:p>
                      <a:pPr algn="ctr">
                        <a:lnSpc>
                          <a:spcPts val="2695"/>
                        </a:lnSpc>
                        <a:defRPr/>
                      </a:pPr>
                      <a:r>
                        <a:rPr lang="en-US" sz="1925">
                          <a:solidFill>
                            <a:srgbClr val="000000"/>
                          </a:solidFill>
                          <a:latin typeface="Canva Sans 1"/>
                        </a:rPr>
                        <a:t>Research C</a:t>
                      </a: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extLst>
                  <a:ext uri="{0D108BD9-81ED-4DB2-BD59-A6C34878D82A}">
                    <a16:rowId xmlns:a16="http://schemas.microsoft.com/office/drawing/2014/main" val="10003"/>
                  </a:ext>
                </a:extLst>
              </a:tr>
              <a:tr h="1311205">
                <a:tc>
                  <a:txBody>
                    <a:bodyPr/>
                    <a:lstStyle/>
                    <a:p>
                      <a:pPr algn="ctr">
                        <a:lnSpc>
                          <a:spcPts val="2695"/>
                        </a:lnSpc>
                        <a:defRPr/>
                      </a:pPr>
                      <a:r>
                        <a:rPr lang="en-US" sz="1925">
                          <a:solidFill>
                            <a:srgbClr val="000000"/>
                          </a:solidFill>
                          <a:latin typeface="Canva Sans 1"/>
                        </a:rPr>
                        <a:t>Proposed System</a:t>
                      </a: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99ACFF"/>
                      </a:solidFill>
                      <a:prstDash val="solid"/>
                      <a:round/>
                      <a:headEnd type="none" w="med" len="med"/>
                      <a:tailEnd type="none" w="med" len="med"/>
                    </a:lnL>
                    <a:lnR w="38100" cap="flat" cmpd="sng" algn="ctr">
                      <a:solidFill>
                        <a:srgbClr val="99ACFF"/>
                      </a:solidFill>
                      <a:prstDash val="solid"/>
                      <a:round/>
                      <a:headEnd type="none" w="med" len="med"/>
                      <a:tailEnd type="none" w="med" len="med"/>
                    </a:lnR>
                    <a:lnT w="38100" cap="flat" cmpd="sng" algn="ctr">
                      <a:solidFill>
                        <a:srgbClr val="99ACFF"/>
                      </a:solidFill>
                      <a:prstDash val="solid"/>
                      <a:round/>
                      <a:headEnd type="none" w="med" len="med"/>
                      <a:tailEnd type="none" w="med" len="med"/>
                    </a:lnT>
                    <a:lnB w="38100" cap="flat" cmpd="sng" algn="ctr">
                      <a:solidFill>
                        <a:srgbClr val="99ACFF"/>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pic>
        <p:nvPicPr>
          <p:cNvPr id="4" name="Picture 4"/>
          <p:cNvPicPr>
            <a:picLocks noChangeAspect="1"/>
          </p:cNvPicPr>
          <p:nvPr/>
        </p:nvPicPr>
        <p:blipFill>
          <a:blip r:embed="rId3"/>
          <a:srcRect/>
          <a:stretch>
            <a:fillRect/>
          </a:stretch>
        </p:blipFill>
        <p:spPr>
          <a:xfrm>
            <a:off x="5595453" y="5024711"/>
            <a:ext cx="1089144" cy="1033326"/>
          </a:xfrm>
          <a:prstGeom prst="rect">
            <a:avLst/>
          </a:prstGeom>
        </p:spPr>
      </p:pic>
      <p:pic>
        <p:nvPicPr>
          <p:cNvPr id="5" name="Picture 5"/>
          <p:cNvPicPr>
            <a:picLocks noChangeAspect="1"/>
          </p:cNvPicPr>
          <p:nvPr/>
        </p:nvPicPr>
        <p:blipFill>
          <a:blip r:embed="rId3"/>
          <a:srcRect/>
          <a:stretch>
            <a:fillRect/>
          </a:stretch>
        </p:blipFill>
        <p:spPr>
          <a:xfrm>
            <a:off x="5595453" y="6336570"/>
            <a:ext cx="1089144" cy="1033326"/>
          </a:xfrm>
          <a:prstGeom prst="rect">
            <a:avLst/>
          </a:prstGeom>
        </p:spPr>
      </p:pic>
      <p:pic>
        <p:nvPicPr>
          <p:cNvPr id="6" name="Picture 6"/>
          <p:cNvPicPr>
            <a:picLocks noChangeAspect="1"/>
          </p:cNvPicPr>
          <p:nvPr/>
        </p:nvPicPr>
        <p:blipFill>
          <a:blip r:embed="rId3"/>
          <a:srcRect/>
          <a:stretch>
            <a:fillRect/>
          </a:stretch>
        </p:blipFill>
        <p:spPr>
          <a:xfrm>
            <a:off x="8922485" y="3676665"/>
            <a:ext cx="1089144" cy="1033326"/>
          </a:xfrm>
          <a:prstGeom prst="rect">
            <a:avLst/>
          </a:prstGeom>
        </p:spPr>
      </p:pic>
      <p:pic>
        <p:nvPicPr>
          <p:cNvPr id="7" name="Picture 7"/>
          <p:cNvPicPr>
            <a:picLocks noChangeAspect="1"/>
          </p:cNvPicPr>
          <p:nvPr/>
        </p:nvPicPr>
        <p:blipFill>
          <a:blip r:embed="rId3"/>
          <a:srcRect/>
          <a:stretch>
            <a:fillRect/>
          </a:stretch>
        </p:blipFill>
        <p:spPr>
          <a:xfrm>
            <a:off x="8922485" y="6336570"/>
            <a:ext cx="1089144" cy="1033326"/>
          </a:xfrm>
          <a:prstGeom prst="rect">
            <a:avLst/>
          </a:prstGeom>
        </p:spPr>
      </p:pic>
      <p:pic>
        <p:nvPicPr>
          <p:cNvPr id="8" name="Picture 8"/>
          <p:cNvPicPr>
            <a:picLocks noChangeAspect="1"/>
          </p:cNvPicPr>
          <p:nvPr/>
        </p:nvPicPr>
        <p:blipFill>
          <a:blip r:embed="rId3"/>
          <a:srcRect/>
          <a:stretch>
            <a:fillRect/>
          </a:stretch>
        </p:blipFill>
        <p:spPr>
          <a:xfrm>
            <a:off x="12326854" y="3676665"/>
            <a:ext cx="1089144" cy="1033326"/>
          </a:xfrm>
          <a:prstGeom prst="rect">
            <a:avLst/>
          </a:prstGeom>
        </p:spPr>
      </p:pic>
      <p:pic>
        <p:nvPicPr>
          <p:cNvPr id="9" name="Picture 9"/>
          <p:cNvPicPr>
            <a:picLocks noChangeAspect="1"/>
          </p:cNvPicPr>
          <p:nvPr/>
        </p:nvPicPr>
        <p:blipFill>
          <a:blip r:embed="rId3"/>
          <a:srcRect/>
          <a:stretch>
            <a:fillRect/>
          </a:stretch>
        </p:blipFill>
        <p:spPr>
          <a:xfrm>
            <a:off x="12326854" y="5024711"/>
            <a:ext cx="1089144" cy="1033326"/>
          </a:xfrm>
          <a:prstGeom prst="rect">
            <a:avLst/>
          </a:prstGeom>
        </p:spPr>
      </p:pic>
      <p:pic>
        <p:nvPicPr>
          <p:cNvPr id="10" name="Picture 10"/>
          <p:cNvPicPr>
            <a:picLocks noChangeAspect="1"/>
          </p:cNvPicPr>
          <p:nvPr/>
        </p:nvPicPr>
        <p:blipFill>
          <a:blip r:embed="rId3"/>
          <a:srcRect/>
          <a:stretch>
            <a:fillRect/>
          </a:stretch>
        </p:blipFill>
        <p:spPr>
          <a:xfrm>
            <a:off x="15562921" y="3676665"/>
            <a:ext cx="1089144" cy="1033326"/>
          </a:xfrm>
          <a:prstGeom prst="rect">
            <a:avLst/>
          </a:prstGeom>
        </p:spPr>
      </p:pic>
      <p:pic>
        <p:nvPicPr>
          <p:cNvPr id="11" name="Picture 11"/>
          <p:cNvPicPr>
            <a:picLocks noChangeAspect="1"/>
          </p:cNvPicPr>
          <p:nvPr/>
        </p:nvPicPr>
        <p:blipFill>
          <a:blip r:embed="rId3"/>
          <a:srcRect/>
          <a:stretch>
            <a:fillRect/>
          </a:stretch>
        </p:blipFill>
        <p:spPr>
          <a:xfrm>
            <a:off x="15562921" y="5024711"/>
            <a:ext cx="1089144" cy="1033326"/>
          </a:xfrm>
          <a:prstGeom prst="rect">
            <a:avLst/>
          </a:prstGeom>
        </p:spPr>
      </p:pic>
      <p:pic>
        <p:nvPicPr>
          <p:cNvPr id="12" name="Picture 12"/>
          <p:cNvPicPr>
            <a:picLocks noChangeAspect="1"/>
          </p:cNvPicPr>
          <p:nvPr/>
        </p:nvPicPr>
        <p:blipFill>
          <a:blip r:embed="rId3"/>
          <a:srcRect/>
          <a:stretch>
            <a:fillRect/>
          </a:stretch>
        </p:blipFill>
        <p:spPr>
          <a:xfrm>
            <a:off x="15562921" y="6336570"/>
            <a:ext cx="1089144" cy="1033326"/>
          </a:xfrm>
          <a:prstGeom prst="rect">
            <a:avLst/>
          </a:prstGeom>
        </p:spPr>
      </p:pic>
      <p:pic>
        <p:nvPicPr>
          <p:cNvPr id="13" name="Picture 13"/>
          <p:cNvPicPr>
            <a:picLocks noChangeAspect="1"/>
          </p:cNvPicPr>
          <p:nvPr/>
        </p:nvPicPr>
        <p:blipFill>
          <a:blip r:embed="rId4"/>
          <a:srcRect/>
          <a:stretch>
            <a:fillRect/>
          </a:stretch>
        </p:blipFill>
        <p:spPr>
          <a:xfrm>
            <a:off x="5368181" y="3617339"/>
            <a:ext cx="1543687" cy="1151977"/>
          </a:xfrm>
          <a:prstGeom prst="rect">
            <a:avLst/>
          </a:prstGeom>
        </p:spPr>
      </p:pic>
      <p:sp>
        <p:nvSpPr>
          <p:cNvPr id="14" name="TextBox 1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15" name="TextBox 15"/>
          <p:cNvSpPr txBox="1"/>
          <p:nvPr/>
        </p:nvSpPr>
        <p:spPr>
          <a:xfrm>
            <a:off x="5398098" y="233934"/>
            <a:ext cx="104479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RESEARCH GAP</a:t>
            </a:r>
          </a:p>
        </p:txBody>
      </p:sp>
      <p:sp>
        <p:nvSpPr>
          <p:cNvPr id="16" name="TextBox 1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pic>
        <p:nvPicPr>
          <p:cNvPr id="17" name="Picture 17"/>
          <p:cNvPicPr>
            <a:picLocks noChangeAspect="1"/>
          </p:cNvPicPr>
          <p:nvPr/>
        </p:nvPicPr>
        <p:blipFill>
          <a:blip r:embed="rId4"/>
          <a:srcRect/>
          <a:stretch>
            <a:fillRect/>
          </a:stretch>
        </p:blipFill>
        <p:spPr>
          <a:xfrm>
            <a:off x="8695213" y="4906060"/>
            <a:ext cx="1543687" cy="1151977"/>
          </a:xfrm>
          <a:prstGeom prst="rect">
            <a:avLst/>
          </a:prstGeom>
        </p:spPr>
      </p:pic>
      <p:pic>
        <p:nvPicPr>
          <p:cNvPr id="18" name="Picture 18"/>
          <p:cNvPicPr>
            <a:picLocks noChangeAspect="1"/>
          </p:cNvPicPr>
          <p:nvPr/>
        </p:nvPicPr>
        <p:blipFill>
          <a:blip r:embed="rId4"/>
          <a:srcRect/>
          <a:stretch>
            <a:fillRect/>
          </a:stretch>
        </p:blipFill>
        <p:spPr>
          <a:xfrm>
            <a:off x="12099582" y="6217919"/>
            <a:ext cx="1543687" cy="1151977"/>
          </a:xfrm>
          <a:prstGeom prst="rect">
            <a:avLst/>
          </a:prstGeom>
        </p:spPr>
      </p:pic>
      <p:pic>
        <p:nvPicPr>
          <p:cNvPr id="19" name="Picture 19"/>
          <p:cNvPicPr>
            <a:picLocks noChangeAspect="1"/>
          </p:cNvPicPr>
          <p:nvPr/>
        </p:nvPicPr>
        <p:blipFill>
          <a:blip r:embed="rId4"/>
          <a:srcRect/>
          <a:stretch>
            <a:fillRect/>
          </a:stretch>
        </p:blipFill>
        <p:spPr>
          <a:xfrm>
            <a:off x="15326125" y="7598495"/>
            <a:ext cx="1543687" cy="1151977"/>
          </a:xfrm>
          <a:prstGeom prst="rect">
            <a:avLst/>
          </a:prstGeom>
        </p:spPr>
      </p:pic>
      <p:pic>
        <p:nvPicPr>
          <p:cNvPr id="20" name="Picture 20"/>
          <p:cNvPicPr>
            <a:picLocks noChangeAspect="1"/>
          </p:cNvPicPr>
          <p:nvPr/>
        </p:nvPicPr>
        <p:blipFill>
          <a:blip r:embed="rId4"/>
          <a:srcRect/>
          <a:stretch>
            <a:fillRect/>
          </a:stretch>
        </p:blipFill>
        <p:spPr>
          <a:xfrm>
            <a:off x="12099582" y="7598495"/>
            <a:ext cx="1543687" cy="1151977"/>
          </a:xfrm>
          <a:prstGeom prst="rect">
            <a:avLst/>
          </a:prstGeom>
        </p:spPr>
      </p:pic>
      <p:pic>
        <p:nvPicPr>
          <p:cNvPr id="21" name="Picture 21"/>
          <p:cNvPicPr>
            <a:picLocks noChangeAspect="1"/>
          </p:cNvPicPr>
          <p:nvPr/>
        </p:nvPicPr>
        <p:blipFill>
          <a:blip r:embed="rId4"/>
          <a:srcRect/>
          <a:stretch>
            <a:fillRect/>
          </a:stretch>
        </p:blipFill>
        <p:spPr>
          <a:xfrm>
            <a:off x="8695213" y="7598495"/>
            <a:ext cx="1543687" cy="1151977"/>
          </a:xfrm>
          <a:prstGeom prst="rect">
            <a:avLst/>
          </a:prstGeom>
        </p:spPr>
      </p:pic>
      <p:pic>
        <p:nvPicPr>
          <p:cNvPr id="22" name="Picture 22"/>
          <p:cNvPicPr>
            <a:picLocks noChangeAspect="1"/>
          </p:cNvPicPr>
          <p:nvPr/>
        </p:nvPicPr>
        <p:blipFill>
          <a:blip r:embed="rId4"/>
          <a:srcRect/>
          <a:stretch>
            <a:fillRect/>
          </a:stretch>
        </p:blipFill>
        <p:spPr>
          <a:xfrm>
            <a:off x="5294151" y="7598495"/>
            <a:ext cx="1543687" cy="115197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9861558" y="1982593"/>
            <a:ext cx="8550267" cy="5512310"/>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5" name="TextBox 5"/>
          <p:cNvSpPr txBox="1"/>
          <p:nvPr/>
        </p:nvSpPr>
        <p:spPr>
          <a:xfrm>
            <a:off x="6270976" y="771525"/>
            <a:ext cx="5746048"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OBJECTIVES</a:t>
            </a:r>
          </a:p>
        </p:txBody>
      </p:sp>
      <p:sp>
        <p:nvSpPr>
          <p:cNvPr id="6" name="TextBox 6"/>
          <p:cNvSpPr txBox="1"/>
          <p:nvPr/>
        </p:nvSpPr>
        <p:spPr>
          <a:xfrm>
            <a:off x="2979503" y="2833371"/>
            <a:ext cx="7314958" cy="4563108"/>
          </a:xfrm>
          <a:prstGeom prst="rect">
            <a:avLst/>
          </a:prstGeom>
        </p:spPr>
        <p:txBody>
          <a:bodyPr lIns="0" tIns="0" rIns="0" bIns="0" rtlCol="0" anchor="t">
            <a:spAutoFit/>
          </a:bodyPr>
          <a:lstStyle/>
          <a:p>
            <a:pPr marL="561353" lvl="1" indent="-280677" algn="just">
              <a:lnSpc>
                <a:spcPts val="3640"/>
              </a:lnSpc>
              <a:buFont typeface="Arial"/>
              <a:buChar char="•"/>
            </a:pPr>
            <a:r>
              <a:rPr lang="en-US" sz="2600">
                <a:solidFill>
                  <a:srgbClr val="000000"/>
                </a:solidFill>
                <a:latin typeface="Canva Sans 2 Bold"/>
              </a:rPr>
              <a:t>The primary problem that this research project aims to address is the lack of comprehensive technology that can aid visually impaired people in their daily lives.</a:t>
            </a:r>
          </a:p>
          <a:p>
            <a:pPr algn="just">
              <a:lnSpc>
                <a:spcPts val="3640"/>
              </a:lnSpc>
            </a:pPr>
            <a:endParaRPr lang="en-US" sz="2600">
              <a:solidFill>
                <a:srgbClr val="000000"/>
              </a:solidFill>
              <a:latin typeface="Canva Sans 2 Bold"/>
            </a:endParaRPr>
          </a:p>
          <a:p>
            <a:pPr marL="561353" lvl="1" indent="-280677" algn="just">
              <a:lnSpc>
                <a:spcPts val="3640"/>
              </a:lnSpc>
              <a:buFont typeface="Arial"/>
              <a:buChar char="•"/>
            </a:pPr>
            <a:r>
              <a:rPr lang="en-US" sz="2600">
                <a:solidFill>
                  <a:srgbClr val="000000"/>
                </a:solidFill>
                <a:latin typeface="Canva Sans 2 Bold"/>
              </a:rPr>
              <a:t>Visually impaired people face challenges in navigating an app, object detection, and avoidance, which limits their mobility and independence. </a:t>
            </a: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3445197" y="1524534"/>
            <a:ext cx="11397606" cy="5206906"/>
          </a:xfrm>
          <a:prstGeom prst="rect">
            <a:avLst/>
          </a:prstGeom>
        </p:spPr>
      </p:pic>
      <p:pic>
        <p:nvPicPr>
          <p:cNvPr id="4" name="Picture 4"/>
          <p:cNvPicPr>
            <a:picLocks noChangeAspect="1"/>
          </p:cNvPicPr>
          <p:nvPr/>
        </p:nvPicPr>
        <p:blipFill>
          <a:blip r:embed="rId4"/>
          <a:srcRect/>
          <a:stretch>
            <a:fillRect/>
          </a:stretch>
        </p:blipFill>
        <p:spPr>
          <a:xfrm>
            <a:off x="3445197" y="6709166"/>
            <a:ext cx="10699156" cy="2386919"/>
          </a:xfrm>
          <a:prstGeom prst="rect">
            <a:avLst/>
          </a:prstGeom>
        </p:spPr>
      </p:pic>
      <p:sp>
        <p:nvSpPr>
          <p:cNvPr id="5" name="TextBox 5"/>
          <p:cNvSpPr txBox="1"/>
          <p:nvPr/>
        </p:nvSpPr>
        <p:spPr>
          <a:xfrm>
            <a:off x="1355178" y="367131"/>
            <a:ext cx="15779710"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METHODOLOGY SYSTEM DIAGRAM</a:t>
            </a:r>
          </a:p>
        </p:txBody>
      </p:sp>
      <p:sp>
        <p:nvSpPr>
          <p:cNvPr id="6" name="TextBox 6"/>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9576980" y="2785703"/>
            <a:ext cx="1349163" cy="1669756"/>
          </a:xfrm>
          <a:prstGeom prst="rect">
            <a:avLst/>
          </a:prstGeom>
        </p:spPr>
      </p:pic>
      <p:pic>
        <p:nvPicPr>
          <p:cNvPr id="4" name="Picture 4"/>
          <p:cNvPicPr>
            <a:picLocks noChangeAspect="1"/>
          </p:cNvPicPr>
          <p:nvPr/>
        </p:nvPicPr>
        <p:blipFill>
          <a:blip r:embed="rId4"/>
          <a:srcRect/>
          <a:stretch>
            <a:fillRect/>
          </a:stretch>
        </p:blipFill>
        <p:spPr>
          <a:xfrm>
            <a:off x="15425087" y="6698258"/>
            <a:ext cx="2215124" cy="2215124"/>
          </a:xfrm>
          <a:prstGeom prst="rect">
            <a:avLst/>
          </a:prstGeom>
        </p:spPr>
      </p:pic>
      <p:pic>
        <p:nvPicPr>
          <p:cNvPr id="5" name="Picture 5"/>
          <p:cNvPicPr>
            <a:picLocks noChangeAspect="1"/>
          </p:cNvPicPr>
          <p:nvPr/>
        </p:nvPicPr>
        <p:blipFill>
          <a:blip r:embed="rId5"/>
          <a:srcRect/>
          <a:stretch>
            <a:fillRect/>
          </a:stretch>
        </p:blipFill>
        <p:spPr>
          <a:xfrm>
            <a:off x="13401321" y="5447741"/>
            <a:ext cx="1666818" cy="1666818"/>
          </a:xfrm>
          <a:prstGeom prst="rect">
            <a:avLst/>
          </a:prstGeom>
        </p:spPr>
      </p:pic>
      <p:pic>
        <p:nvPicPr>
          <p:cNvPr id="6" name="Picture 6"/>
          <p:cNvPicPr>
            <a:picLocks noChangeAspect="1"/>
          </p:cNvPicPr>
          <p:nvPr/>
        </p:nvPicPr>
        <p:blipFill>
          <a:blip r:embed="rId6"/>
          <a:srcRect/>
          <a:stretch>
            <a:fillRect/>
          </a:stretch>
        </p:blipFill>
        <p:spPr>
          <a:xfrm>
            <a:off x="15381826" y="2531551"/>
            <a:ext cx="1877474" cy="1756086"/>
          </a:xfrm>
          <a:prstGeom prst="rect">
            <a:avLst/>
          </a:prstGeom>
        </p:spPr>
      </p:pic>
      <p:pic>
        <p:nvPicPr>
          <p:cNvPr id="7" name="Picture 7"/>
          <p:cNvPicPr>
            <a:picLocks noChangeAspect="1"/>
          </p:cNvPicPr>
          <p:nvPr/>
        </p:nvPicPr>
        <p:blipFill>
          <a:blip r:embed="rId7"/>
          <a:srcRect/>
          <a:stretch>
            <a:fillRect/>
          </a:stretch>
        </p:blipFill>
        <p:spPr>
          <a:xfrm>
            <a:off x="12299763" y="3019547"/>
            <a:ext cx="1565430" cy="1565430"/>
          </a:xfrm>
          <a:prstGeom prst="rect">
            <a:avLst/>
          </a:prstGeom>
        </p:spPr>
      </p:pic>
      <p:pic>
        <p:nvPicPr>
          <p:cNvPr id="8" name="Picture 8"/>
          <p:cNvPicPr>
            <a:picLocks noChangeAspect="1"/>
          </p:cNvPicPr>
          <p:nvPr/>
        </p:nvPicPr>
        <p:blipFill>
          <a:blip r:embed="rId8"/>
          <a:srcRect/>
          <a:stretch>
            <a:fillRect/>
          </a:stretch>
        </p:blipFill>
        <p:spPr>
          <a:xfrm>
            <a:off x="10466831" y="6281149"/>
            <a:ext cx="1524671" cy="1524671"/>
          </a:xfrm>
          <a:prstGeom prst="rect">
            <a:avLst/>
          </a:prstGeom>
        </p:spPr>
      </p:pic>
      <p:sp>
        <p:nvSpPr>
          <p:cNvPr id="9" name="TextBox 9"/>
          <p:cNvSpPr txBox="1"/>
          <p:nvPr/>
        </p:nvSpPr>
        <p:spPr>
          <a:xfrm>
            <a:off x="4624872" y="329031"/>
            <a:ext cx="9240321" cy="1566544"/>
          </a:xfrm>
          <a:prstGeom prst="rect">
            <a:avLst/>
          </a:prstGeom>
        </p:spPr>
        <p:txBody>
          <a:bodyPr lIns="0" tIns="0" rIns="0" bIns="0" rtlCol="0" anchor="t">
            <a:spAutoFit/>
          </a:bodyPr>
          <a:lstStyle/>
          <a:p>
            <a:pPr marL="0" lvl="0" indent="0" algn="ctr">
              <a:lnSpc>
                <a:spcPts val="12880"/>
              </a:lnSpc>
              <a:spcBef>
                <a:spcPct val="0"/>
              </a:spcBef>
            </a:pPr>
            <a:r>
              <a:rPr lang="en-US" sz="9200">
                <a:solidFill>
                  <a:srgbClr val="000000"/>
                </a:solidFill>
                <a:latin typeface="Canva Sans 2 Bold"/>
              </a:rPr>
              <a:t>TECHNOLOGIES</a:t>
            </a:r>
          </a:p>
        </p:txBody>
      </p:sp>
      <p:sp>
        <p:nvSpPr>
          <p:cNvPr id="10" name="TextBox 10"/>
          <p:cNvSpPr txBox="1"/>
          <p:nvPr/>
        </p:nvSpPr>
        <p:spPr>
          <a:xfrm>
            <a:off x="3056116" y="2993913"/>
            <a:ext cx="8747361" cy="538099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2"/>
              </a:rPr>
              <a:t>Android</a:t>
            </a:r>
          </a:p>
          <a:p>
            <a:pPr marL="734059" lvl="1" indent="-367030">
              <a:lnSpc>
                <a:spcPts val="4759"/>
              </a:lnSpc>
              <a:buFont typeface="Arial"/>
              <a:buChar char="•"/>
            </a:pPr>
            <a:r>
              <a:rPr lang="en-US" sz="3399">
                <a:solidFill>
                  <a:srgbClr val="000000"/>
                </a:solidFill>
                <a:latin typeface="Canva Sans 2"/>
              </a:rPr>
              <a:t>Flutter Framework</a:t>
            </a:r>
          </a:p>
          <a:p>
            <a:pPr marL="734059" lvl="1" indent="-367030">
              <a:lnSpc>
                <a:spcPts val="4759"/>
              </a:lnSpc>
              <a:buFont typeface="Arial"/>
              <a:buChar char="•"/>
            </a:pPr>
            <a:r>
              <a:rPr lang="en-US" sz="3399">
                <a:solidFill>
                  <a:srgbClr val="000000"/>
                </a:solidFill>
                <a:latin typeface="Canva Sans 2"/>
              </a:rPr>
              <a:t>Firebase Database</a:t>
            </a:r>
          </a:p>
          <a:p>
            <a:pPr marL="734059" lvl="1" indent="-367030">
              <a:lnSpc>
                <a:spcPts val="4759"/>
              </a:lnSpc>
              <a:buFont typeface="Arial"/>
              <a:buChar char="•"/>
            </a:pPr>
            <a:r>
              <a:rPr lang="en-US" sz="3399">
                <a:solidFill>
                  <a:srgbClr val="000000"/>
                </a:solidFill>
                <a:latin typeface="Canva Sans 2"/>
              </a:rPr>
              <a:t>Google's Natural Language API</a:t>
            </a:r>
          </a:p>
          <a:p>
            <a:pPr marL="734059" lvl="1" indent="-367030">
              <a:lnSpc>
                <a:spcPts val="4759"/>
              </a:lnSpc>
              <a:buFont typeface="Arial"/>
              <a:buChar char="•"/>
            </a:pPr>
            <a:r>
              <a:rPr lang="en-US" sz="3399">
                <a:solidFill>
                  <a:srgbClr val="000000"/>
                </a:solidFill>
                <a:latin typeface="Canva Sans 2"/>
              </a:rPr>
              <a:t>Google Speech Recognition</a:t>
            </a:r>
          </a:p>
          <a:p>
            <a:pPr marL="734059" lvl="1" indent="-367030">
              <a:lnSpc>
                <a:spcPts val="4759"/>
              </a:lnSpc>
              <a:buFont typeface="Arial"/>
              <a:buChar char="•"/>
            </a:pPr>
            <a:r>
              <a:rPr lang="en-US" sz="3399">
                <a:solidFill>
                  <a:srgbClr val="000000"/>
                </a:solidFill>
                <a:latin typeface="Canva Sans 2"/>
              </a:rPr>
              <a:t>Microsoft's Cognitive Services</a:t>
            </a:r>
          </a:p>
          <a:p>
            <a:pPr marL="734059" lvl="1" indent="-367030">
              <a:lnSpc>
                <a:spcPts val="4759"/>
              </a:lnSpc>
              <a:buFont typeface="Arial"/>
              <a:buChar char="•"/>
            </a:pPr>
            <a:r>
              <a:rPr lang="en-US" sz="3399">
                <a:solidFill>
                  <a:srgbClr val="000000"/>
                </a:solidFill>
                <a:latin typeface="Canva Sans 2"/>
              </a:rPr>
              <a:t>Amazon Polly</a:t>
            </a:r>
          </a:p>
          <a:p>
            <a:pPr marL="734059" lvl="1" indent="-367030">
              <a:lnSpc>
                <a:spcPts val="4759"/>
              </a:lnSpc>
              <a:buFont typeface="Arial"/>
              <a:buChar char="•"/>
            </a:pPr>
            <a:r>
              <a:rPr lang="en-US" sz="3399">
                <a:solidFill>
                  <a:srgbClr val="000000"/>
                </a:solidFill>
                <a:latin typeface="Canva Sans 2"/>
              </a:rPr>
              <a:t>TensorFlow</a:t>
            </a:r>
          </a:p>
          <a:p>
            <a:pPr marL="734059" lvl="1" indent="-367030">
              <a:lnSpc>
                <a:spcPts val="4759"/>
              </a:lnSpc>
              <a:buFont typeface="Arial"/>
              <a:buChar char="•"/>
            </a:pPr>
            <a:r>
              <a:rPr lang="en-US" sz="3399">
                <a:solidFill>
                  <a:srgbClr val="000000"/>
                </a:solidFill>
                <a:latin typeface="Canva Sans 2"/>
              </a:rPr>
              <a:t>Natural Language Processing</a:t>
            </a:r>
          </a:p>
        </p:txBody>
      </p:sp>
      <p:sp>
        <p:nvSpPr>
          <p:cNvPr id="11" name="TextBox 11"/>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12" name="TextBox 12"/>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sp>
        <p:nvSpPr>
          <p:cNvPr id="3" name="TextBox 3"/>
          <p:cNvSpPr txBox="1"/>
          <p:nvPr/>
        </p:nvSpPr>
        <p:spPr>
          <a:xfrm>
            <a:off x="6243541" y="367131"/>
            <a:ext cx="6002982"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TECHNIQUES</a:t>
            </a:r>
          </a:p>
        </p:txBody>
      </p:sp>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5" name="TextBox 5"/>
          <p:cNvSpPr txBox="1"/>
          <p:nvPr/>
        </p:nvSpPr>
        <p:spPr>
          <a:xfrm>
            <a:off x="1028700" y="2255834"/>
            <a:ext cx="16230600" cy="6833997"/>
          </a:xfrm>
          <a:prstGeom prst="rect">
            <a:avLst/>
          </a:prstGeom>
        </p:spPr>
        <p:txBody>
          <a:bodyPr lIns="0" tIns="0" rIns="0" bIns="0" rtlCol="0" anchor="t">
            <a:spAutoFit/>
          </a:bodyPr>
          <a:lstStyle/>
          <a:p>
            <a:pPr>
              <a:lnSpc>
                <a:spcPts val="3423"/>
              </a:lnSpc>
            </a:pPr>
            <a:r>
              <a:rPr lang="en-US" sz="2445">
                <a:solidFill>
                  <a:srgbClr val="000000"/>
                </a:solidFill>
                <a:latin typeface="Canva Sans 2"/>
              </a:rPr>
              <a:t>1: System Design and Development</a:t>
            </a:r>
          </a:p>
          <a:p>
            <a:pPr marL="527877" lvl="1" indent="-263939">
              <a:lnSpc>
                <a:spcPts val="3423"/>
              </a:lnSpc>
              <a:buFont typeface="Arial"/>
              <a:buChar char="•"/>
            </a:pPr>
            <a:r>
              <a:rPr lang="en-US" sz="2445">
                <a:solidFill>
                  <a:srgbClr val="000000"/>
                </a:solidFill>
                <a:latin typeface="Canva Sans 2"/>
              </a:rPr>
              <a:t>The first step of the research project will be to design and develop the system. The system will consist of a mobile app that will enable visually impaired people to navigate using voice commands. The app will also have an object detection and avoidance system that will instruct the user to avoid objects through voice commands.</a:t>
            </a:r>
          </a:p>
          <a:p>
            <a:pPr>
              <a:lnSpc>
                <a:spcPts val="3423"/>
              </a:lnSpc>
            </a:pPr>
            <a:endParaRPr lang="en-US" sz="2445">
              <a:solidFill>
                <a:srgbClr val="000000"/>
              </a:solidFill>
              <a:latin typeface="Canva Sans 2"/>
            </a:endParaRPr>
          </a:p>
          <a:p>
            <a:pPr>
              <a:lnSpc>
                <a:spcPts val="3423"/>
              </a:lnSpc>
            </a:pPr>
            <a:r>
              <a:rPr lang="en-US" sz="2445">
                <a:solidFill>
                  <a:srgbClr val="000000"/>
                </a:solidFill>
                <a:latin typeface="Canva Sans 2"/>
              </a:rPr>
              <a:t>2: Machine Learning Integration</a:t>
            </a:r>
          </a:p>
          <a:p>
            <a:pPr marL="527877" lvl="1" indent="-263939">
              <a:lnSpc>
                <a:spcPts val="3423"/>
              </a:lnSpc>
              <a:buFont typeface="Arial"/>
              <a:buChar char="•"/>
            </a:pPr>
            <a:r>
              <a:rPr lang="en-US" sz="2445">
                <a:solidFill>
                  <a:srgbClr val="000000"/>
                </a:solidFill>
                <a:latin typeface="Canva Sans 2"/>
              </a:rPr>
              <a:t>The object detection and avoidance system will use machine learning to enhance its accuracy and efficiency. The system will be trained on a dataset of objects to detect and avoid. The machine learning algorithm will be integrated with the system to enable real-time object detection and avoidance.</a:t>
            </a:r>
          </a:p>
          <a:p>
            <a:pPr>
              <a:lnSpc>
                <a:spcPts val="3423"/>
              </a:lnSpc>
            </a:pPr>
            <a:endParaRPr lang="en-US" sz="2445">
              <a:solidFill>
                <a:srgbClr val="000000"/>
              </a:solidFill>
              <a:latin typeface="Canva Sans 2"/>
            </a:endParaRPr>
          </a:p>
          <a:p>
            <a:pPr>
              <a:lnSpc>
                <a:spcPts val="3423"/>
              </a:lnSpc>
            </a:pPr>
            <a:r>
              <a:rPr lang="en-US" sz="2445">
                <a:solidFill>
                  <a:srgbClr val="000000"/>
                </a:solidFill>
                <a:latin typeface="Canva Sans 2"/>
              </a:rPr>
              <a:t>3: System Testing and Validation</a:t>
            </a:r>
          </a:p>
          <a:p>
            <a:pPr marL="527877" lvl="1" indent="-263939">
              <a:lnSpc>
                <a:spcPts val="3423"/>
              </a:lnSpc>
              <a:buFont typeface="Arial"/>
              <a:buChar char="•"/>
            </a:pPr>
            <a:r>
              <a:rPr lang="en-US" sz="2445">
                <a:solidFill>
                  <a:srgbClr val="000000"/>
                </a:solidFill>
                <a:latin typeface="Canva Sans 2"/>
              </a:rPr>
              <a:t>The developed system will be tested and validated to ensure its accuracy, efficiency, and effectiveness in aiding visually impaired people. The testing will be done using a sample of visually impaired people who will use the system and provide feedback on its performance. The system will be refined based on the feedback received to improve its performance</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l="120" r="120"/>
          <a:stretch>
            <a:fillRect/>
          </a:stretch>
        </p:blipFill>
        <p:spPr>
          <a:xfrm>
            <a:off x="7159966" y="4241619"/>
            <a:ext cx="3968067" cy="4113057"/>
          </a:xfrm>
          <a:prstGeom prst="rect">
            <a:avLst/>
          </a:prstGeom>
        </p:spPr>
      </p:pic>
      <p:sp>
        <p:nvSpPr>
          <p:cNvPr id="4" name="TextBox 4"/>
          <p:cNvSpPr txBox="1"/>
          <p:nvPr/>
        </p:nvSpPr>
        <p:spPr>
          <a:xfrm>
            <a:off x="202065" y="367131"/>
            <a:ext cx="18085935" cy="250315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FUNCTIONAL &amp; NON-FUNCTIONAL REQUIREMENT</a:t>
            </a:r>
          </a:p>
        </p:txBody>
      </p:sp>
      <p:sp>
        <p:nvSpPr>
          <p:cNvPr id="5" name="TextBox 5"/>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6" name="TextBox 6"/>
          <p:cNvSpPr txBox="1"/>
          <p:nvPr/>
        </p:nvSpPr>
        <p:spPr>
          <a:xfrm>
            <a:off x="3059948" y="3270930"/>
            <a:ext cx="2390775" cy="613410"/>
          </a:xfrm>
          <a:prstGeom prst="rect">
            <a:avLst/>
          </a:prstGeom>
        </p:spPr>
        <p:txBody>
          <a:bodyPr lIns="0" tIns="0" rIns="0" bIns="0" rtlCol="0" anchor="t">
            <a:spAutoFit/>
          </a:bodyPr>
          <a:lstStyle/>
          <a:p>
            <a:pPr marL="0" lvl="0" indent="0" algn="ctr">
              <a:lnSpc>
                <a:spcPts val="5040"/>
              </a:lnSpc>
              <a:spcBef>
                <a:spcPct val="0"/>
              </a:spcBef>
            </a:pPr>
            <a:r>
              <a:rPr lang="en-US" sz="3600">
                <a:solidFill>
                  <a:srgbClr val="000000"/>
                </a:solidFill>
                <a:latin typeface="Canva Sans 2 Bold"/>
              </a:rPr>
              <a:t>Functional</a:t>
            </a:r>
          </a:p>
        </p:txBody>
      </p:sp>
      <p:sp>
        <p:nvSpPr>
          <p:cNvPr id="7" name="TextBox 7"/>
          <p:cNvSpPr txBox="1"/>
          <p:nvPr/>
        </p:nvSpPr>
        <p:spPr>
          <a:xfrm>
            <a:off x="12485032" y="3270930"/>
            <a:ext cx="3499396" cy="613410"/>
          </a:xfrm>
          <a:prstGeom prst="rect">
            <a:avLst/>
          </a:prstGeom>
        </p:spPr>
        <p:txBody>
          <a:bodyPr lIns="0" tIns="0" rIns="0" bIns="0" rtlCol="0" anchor="t">
            <a:spAutoFit/>
          </a:bodyPr>
          <a:lstStyle/>
          <a:p>
            <a:pPr marL="0" lvl="0" indent="0" algn="ctr">
              <a:lnSpc>
                <a:spcPts val="5040"/>
              </a:lnSpc>
              <a:spcBef>
                <a:spcPct val="0"/>
              </a:spcBef>
            </a:pPr>
            <a:r>
              <a:rPr lang="en-US" sz="3600">
                <a:solidFill>
                  <a:srgbClr val="000000"/>
                </a:solidFill>
                <a:latin typeface="Canva Sans 2 Bold"/>
              </a:rPr>
              <a:t>Non-Functional</a:t>
            </a:r>
          </a:p>
        </p:txBody>
      </p:sp>
      <p:sp>
        <p:nvSpPr>
          <p:cNvPr id="8" name="TextBox 8"/>
          <p:cNvSpPr txBox="1"/>
          <p:nvPr/>
        </p:nvSpPr>
        <p:spPr>
          <a:xfrm>
            <a:off x="638175" y="4071520"/>
            <a:ext cx="7702826" cy="486283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Hardware: A computer with sufficient processing power, a smartphone or tablet, and a camera</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Software: Programming languages (Python, Java, etc.), machine learning libraries (TensorFlow, PyTorch, etc.), app development frameworks (React Native, etc.)</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Data: A dataset of images for object detection and distance calculation, as well as a dataset of voice commands and feedback responses</a:t>
            </a:r>
          </a:p>
          <a:p>
            <a:pPr marL="0" lvl="0" indent="0">
              <a:lnSpc>
                <a:spcPts val="4759"/>
              </a:lnSpc>
              <a:spcBef>
                <a:spcPct val="0"/>
              </a:spcBef>
            </a:pPr>
            <a:endParaRPr lang="en-US" sz="2199">
              <a:solidFill>
                <a:srgbClr val="000000"/>
              </a:solidFill>
              <a:latin typeface="Canva Sans 2 Bold"/>
            </a:endParaRPr>
          </a:p>
        </p:txBody>
      </p:sp>
      <p:sp>
        <p:nvSpPr>
          <p:cNvPr id="9" name="TextBox 9"/>
          <p:cNvSpPr txBox="1"/>
          <p:nvPr/>
        </p:nvSpPr>
        <p:spPr>
          <a:xfrm>
            <a:off x="10885420" y="4071520"/>
            <a:ext cx="6747002" cy="5059045"/>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Performance: Responsive and seamless voice conversion and navigation.</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Accessibility: The application should be accessible to visually impaired individuals and conform to accessibility guidelines.</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Reliability: The application should be reliable and provide consistent voice conversion and feedback.</a:t>
            </a:r>
          </a:p>
          <a:p>
            <a:pPr>
              <a:lnSpc>
                <a:spcPts val="3079"/>
              </a:lnSpc>
            </a:pPr>
            <a:r>
              <a:rPr lang="en-US" sz="2199">
                <a:solidFill>
                  <a:srgbClr val="000000"/>
                </a:solidFill>
                <a:latin typeface="Canva Sans 2 Bold"/>
              </a:rPr>
              <a:t>.</a:t>
            </a:r>
          </a:p>
          <a:p>
            <a:pPr marL="474979" lvl="1" indent="-237490">
              <a:lnSpc>
                <a:spcPts val="3079"/>
              </a:lnSpc>
              <a:buFont typeface="Arial"/>
              <a:buChar char="•"/>
            </a:pPr>
            <a:r>
              <a:rPr lang="en-US" sz="2199">
                <a:solidFill>
                  <a:srgbClr val="000000"/>
                </a:solidFill>
                <a:latin typeface="Canva Sans 2 Bold"/>
              </a:rPr>
              <a:t>Security: The application should be secure to protect user information and reading history.</a:t>
            </a:r>
          </a:p>
        </p:txBody>
      </p:sp>
      <p:sp>
        <p:nvSpPr>
          <p:cNvPr id="10" name="TextBox 10"/>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0947901" y="3734475"/>
            <a:ext cx="4998876" cy="5169050"/>
          </a:xfrm>
          <a:prstGeom prst="rect">
            <a:avLst/>
          </a:prstGeom>
        </p:spPr>
      </p:pic>
      <p:sp>
        <p:nvSpPr>
          <p:cNvPr id="4" name="TextBox 4"/>
          <p:cNvSpPr txBox="1"/>
          <p:nvPr/>
        </p:nvSpPr>
        <p:spPr>
          <a:xfrm>
            <a:off x="202065" y="367131"/>
            <a:ext cx="18085935" cy="250315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SOFTWARE &amp; PERSONAL REQUIREMENTS</a:t>
            </a:r>
          </a:p>
        </p:txBody>
      </p:sp>
      <p:sp>
        <p:nvSpPr>
          <p:cNvPr id="5" name="TextBox 5"/>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6" name="TextBox 6"/>
          <p:cNvSpPr txBox="1"/>
          <p:nvPr/>
        </p:nvSpPr>
        <p:spPr>
          <a:xfrm>
            <a:off x="2014133" y="3280455"/>
            <a:ext cx="4482405" cy="537845"/>
          </a:xfrm>
          <a:prstGeom prst="rect">
            <a:avLst/>
          </a:prstGeom>
        </p:spPr>
        <p:txBody>
          <a:bodyPr lIns="0" tIns="0" rIns="0" bIns="0" rtlCol="0" anchor="t">
            <a:spAutoFit/>
          </a:bodyPr>
          <a:lstStyle/>
          <a:p>
            <a:pPr marL="0" lvl="0" indent="0" algn="ctr">
              <a:lnSpc>
                <a:spcPts val="4480"/>
              </a:lnSpc>
              <a:spcBef>
                <a:spcPct val="0"/>
              </a:spcBef>
            </a:pPr>
            <a:r>
              <a:rPr lang="en-US" sz="3200">
                <a:solidFill>
                  <a:srgbClr val="000000"/>
                </a:solidFill>
                <a:latin typeface="Canva Sans 2 Bold"/>
              </a:rPr>
              <a:t>Software Requirement</a:t>
            </a:r>
          </a:p>
        </p:txBody>
      </p:sp>
      <p:sp>
        <p:nvSpPr>
          <p:cNvPr id="7" name="TextBox 7"/>
          <p:cNvSpPr txBox="1"/>
          <p:nvPr/>
        </p:nvSpPr>
        <p:spPr>
          <a:xfrm>
            <a:off x="2014133" y="6457995"/>
            <a:ext cx="4635996" cy="537845"/>
          </a:xfrm>
          <a:prstGeom prst="rect">
            <a:avLst/>
          </a:prstGeom>
        </p:spPr>
        <p:txBody>
          <a:bodyPr lIns="0" tIns="0" rIns="0" bIns="0" rtlCol="0" anchor="t">
            <a:spAutoFit/>
          </a:bodyPr>
          <a:lstStyle/>
          <a:p>
            <a:pPr marL="0" lvl="0" indent="0" algn="ctr">
              <a:lnSpc>
                <a:spcPts val="4480"/>
              </a:lnSpc>
              <a:spcBef>
                <a:spcPct val="0"/>
              </a:spcBef>
            </a:pPr>
            <a:r>
              <a:rPr lang="en-US" sz="3200">
                <a:solidFill>
                  <a:srgbClr val="000000"/>
                </a:solidFill>
                <a:latin typeface="Canva Sans 2 Bold"/>
              </a:rPr>
              <a:t>Personal Requirements</a:t>
            </a:r>
          </a:p>
        </p:txBody>
      </p:sp>
      <p:sp>
        <p:nvSpPr>
          <p:cNvPr id="8" name="TextBox 8"/>
          <p:cNvSpPr txBox="1"/>
          <p:nvPr/>
        </p:nvSpPr>
        <p:spPr>
          <a:xfrm>
            <a:off x="2014133" y="3780199"/>
            <a:ext cx="8386957" cy="2325370"/>
          </a:xfrm>
          <a:prstGeom prst="rect">
            <a:avLst/>
          </a:prstGeom>
        </p:spPr>
        <p:txBody>
          <a:bodyPr lIns="0" tIns="0" rIns="0" bIns="0" rtlCol="0" anchor="t">
            <a:spAutoFit/>
          </a:bodyPr>
          <a:lstStyle/>
          <a:p>
            <a:pPr>
              <a:lnSpc>
                <a:spcPts val="3079"/>
              </a:lnSpc>
            </a:pPr>
            <a:endParaRPr/>
          </a:p>
          <a:p>
            <a:pPr marL="474979" lvl="1" indent="-237490">
              <a:lnSpc>
                <a:spcPts val="3079"/>
              </a:lnSpc>
              <a:buFont typeface="Arial"/>
              <a:buChar char="•"/>
            </a:pPr>
            <a:r>
              <a:rPr lang="en-US" sz="2199">
                <a:solidFill>
                  <a:srgbClr val="000000"/>
                </a:solidFill>
                <a:latin typeface="Canva Sans 2 Bold"/>
              </a:rPr>
              <a:t>Mobile Operating System: The application should be compatible with Android operating systems.</a:t>
            </a:r>
          </a:p>
          <a:p>
            <a:pPr marL="474979" lvl="1" indent="-237490">
              <a:lnSpc>
                <a:spcPts val="3079"/>
              </a:lnSpc>
              <a:buFont typeface="Arial"/>
              <a:buChar char="•"/>
            </a:pPr>
            <a:r>
              <a:rPr lang="en-US" sz="2199">
                <a:solidFill>
                  <a:srgbClr val="000000"/>
                </a:solidFill>
                <a:latin typeface="Canva Sans 2 Bold"/>
              </a:rPr>
              <a:t>Google's Natural Language API</a:t>
            </a:r>
          </a:p>
          <a:p>
            <a:pPr marL="474979" lvl="1" indent="-237490">
              <a:lnSpc>
                <a:spcPts val="3079"/>
              </a:lnSpc>
              <a:buFont typeface="Arial"/>
              <a:buChar char="•"/>
            </a:pPr>
            <a:r>
              <a:rPr lang="en-US" sz="2199">
                <a:solidFill>
                  <a:srgbClr val="000000"/>
                </a:solidFill>
                <a:latin typeface="Canva Sans 2 Bold"/>
              </a:rPr>
              <a:t>Google Speech Recognition</a:t>
            </a:r>
          </a:p>
          <a:p>
            <a:pPr marL="474979" lvl="1" indent="-237490">
              <a:lnSpc>
                <a:spcPts val="3079"/>
              </a:lnSpc>
              <a:buFont typeface="Arial"/>
              <a:buChar char="•"/>
            </a:pPr>
            <a:r>
              <a:rPr lang="en-US" sz="2199">
                <a:solidFill>
                  <a:srgbClr val="000000"/>
                </a:solidFill>
                <a:latin typeface="Canva Sans 2 Bold"/>
              </a:rPr>
              <a:t>Microsoft's Cognitive Services</a:t>
            </a:r>
          </a:p>
        </p:txBody>
      </p:sp>
      <p:sp>
        <p:nvSpPr>
          <p:cNvPr id="9" name="TextBox 9"/>
          <p:cNvSpPr txBox="1"/>
          <p:nvPr/>
        </p:nvSpPr>
        <p:spPr>
          <a:xfrm>
            <a:off x="2014133" y="7424464"/>
            <a:ext cx="7775910" cy="1153795"/>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Sinhala Language Support: The application should support the Sinhala language and have accurate voice commands and feedback.</a:t>
            </a:r>
          </a:p>
        </p:txBody>
      </p:sp>
      <p:sp>
        <p:nvSpPr>
          <p:cNvPr id="10" name="TextBox 10"/>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64020" y="3439323"/>
            <a:ext cx="4325454" cy="2492284"/>
            <a:chOff x="0" y="0"/>
            <a:chExt cx="5767272" cy="3323045"/>
          </a:xfrm>
        </p:grpSpPr>
        <p:grpSp>
          <p:nvGrpSpPr>
            <p:cNvPr id="3" name="Group 3"/>
            <p:cNvGrpSpPr>
              <a:grpSpLocks noChangeAspect="1"/>
            </p:cNvGrpSpPr>
            <p:nvPr/>
          </p:nvGrpSpPr>
          <p:grpSpPr>
            <a:xfrm>
              <a:off x="0" y="0"/>
              <a:ext cx="3323058" cy="3323045"/>
              <a:chOff x="0" y="0"/>
              <a:chExt cx="6350000" cy="6349975"/>
            </a:xfrm>
          </p:grpSpPr>
          <p:sp>
            <p:nvSpPr>
              <p:cNvPr id="4" name="Freeform 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t="-17457" b="-15876"/>
                </a:stretch>
              </a:blipFill>
            </p:spPr>
          </p:sp>
        </p:grpSp>
        <p:grpSp>
          <p:nvGrpSpPr>
            <p:cNvPr id="5" name="Group 5"/>
            <p:cNvGrpSpPr/>
            <p:nvPr/>
          </p:nvGrpSpPr>
          <p:grpSpPr>
            <a:xfrm>
              <a:off x="2444227" y="0"/>
              <a:ext cx="3323045" cy="3323045"/>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059"/>
                  </a:lnSpc>
                </a:pPr>
                <a:endParaRPr/>
              </a:p>
            </p:txBody>
          </p:sp>
        </p:grpSp>
        <p:sp>
          <p:nvSpPr>
            <p:cNvPr id="8" name="TextBox 8"/>
            <p:cNvSpPr txBox="1"/>
            <p:nvPr/>
          </p:nvSpPr>
          <p:spPr>
            <a:xfrm>
              <a:off x="2836748" y="911024"/>
              <a:ext cx="2538003" cy="865251"/>
            </a:xfrm>
            <a:prstGeom prst="rect">
              <a:avLst/>
            </a:prstGeom>
          </p:spPr>
          <p:txBody>
            <a:bodyPr lIns="0" tIns="0" rIns="0" bIns="0" rtlCol="0" anchor="t">
              <a:spAutoFit/>
            </a:bodyPr>
            <a:lstStyle/>
            <a:p>
              <a:pPr algn="ctr">
                <a:lnSpc>
                  <a:spcPts val="2573"/>
                </a:lnSpc>
              </a:pPr>
              <a:r>
                <a:rPr lang="en-US" sz="2199">
                  <a:solidFill>
                    <a:srgbClr val="FFFFFF"/>
                  </a:solidFill>
                  <a:latin typeface="Open Sauce SemiBold"/>
                </a:rPr>
                <a:t>Jayathunga T.M.</a:t>
              </a:r>
            </a:p>
          </p:txBody>
        </p:sp>
        <p:sp>
          <p:nvSpPr>
            <p:cNvPr id="9" name="TextBox 9"/>
            <p:cNvSpPr txBox="1"/>
            <p:nvPr/>
          </p:nvSpPr>
          <p:spPr>
            <a:xfrm>
              <a:off x="2723636" y="2011412"/>
              <a:ext cx="2764227" cy="340148"/>
            </a:xfrm>
            <a:prstGeom prst="rect">
              <a:avLst/>
            </a:prstGeom>
          </p:spPr>
          <p:txBody>
            <a:bodyPr lIns="0" tIns="0" rIns="0" bIns="0" rtlCol="0" anchor="t">
              <a:spAutoFit/>
            </a:bodyPr>
            <a:lstStyle/>
            <a:p>
              <a:pPr algn="ctr">
                <a:lnSpc>
                  <a:spcPts val="1967"/>
                </a:lnSpc>
              </a:pPr>
              <a:r>
                <a:rPr lang="en-US" sz="1681">
                  <a:solidFill>
                    <a:srgbClr val="FFFFFF"/>
                  </a:solidFill>
                  <a:latin typeface="Canva Sans 1"/>
                </a:rPr>
                <a:t>IT20146238</a:t>
              </a:r>
            </a:p>
          </p:txBody>
        </p:sp>
      </p:grpSp>
      <p:grpSp>
        <p:nvGrpSpPr>
          <p:cNvPr id="10" name="Group 10"/>
          <p:cNvGrpSpPr/>
          <p:nvPr/>
        </p:nvGrpSpPr>
        <p:grpSpPr>
          <a:xfrm>
            <a:off x="4713299" y="3439323"/>
            <a:ext cx="4325454" cy="2492284"/>
            <a:chOff x="0" y="0"/>
            <a:chExt cx="5767272" cy="3323045"/>
          </a:xfrm>
        </p:grpSpPr>
        <p:grpSp>
          <p:nvGrpSpPr>
            <p:cNvPr id="11" name="Group 11"/>
            <p:cNvGrpSpPr>
              <a:grpSpLocks noChangeAspect="1"/>
            </p:cNvGrpSpPr>
            <p:nvPr/>
          </p:nvGrpSpPr>
          <p:grpSpPr>
            <a:xfrm>
              <a:off x="0" y="0"/>
              <a:ext cx="3323058" cy="3323045"/>
              <a:chOff x="0" y="0"/>
              <a:chExt cx="6350000" cy="6349975"/>
            </a:xfrm>
          </p:grpSpPr>
          <p:sp>
            <p:nvSpPr>
              <p:cNvPr id="12" name="Freeform 12"/>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t="-9845" b="-24467"/>
                </a:stretch>
              </a:blipFill>
            </p:spPr>
          </p:sp>
        </p:grpSp>
        <p:grpSp>
          <p:nvGrpSpPr>
            <p:cNvPr id="13" name="Group 13"/>
            <p:cNvGrpSpPr/>
            <p:nvPr/>
          </p:nvGrpSpPr>
          <p:grpSpPr>
            <a:xfrm>
              <a:off x="2444227" y="0"/>
              <a:ext cx="3323045" cy="3323045"/>
              <a:chOff x="0" y="0"/>
              <a:chExt cx="812800" cy="812800"/>
            </a:xfrm>
          </p:grpSpPr>
          <p:sp>
            <p:nvSpPr>
              <p:cNvPr id="14" name="Freeform 14"/>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059"/>
                  </a:lnSpc>
                </a:pPr>
                <a:endParaRPr/>
              </a:p>
            </p:txBody>
          </p:sp>
        </p:grpSp>
        <p:sp>
          <p:nvSpPr>
            <p:cNvPr id="16" name="TextBox 16"/>
            <p:cNvSpPr txBox="1"/>
            <p:nvPr/>
          </p:nvSpPr>
          <p:spPr>
            <a:xfrm>
              <a:off x="2836748" y="911024"/>
              <a:ext cx="2538003" cy="865251"/>
            </a:xfrm>
            <a:prstGeom prst="rect">
              <a:avLst/>
            </a:prstGeom>
          </p:spPr>
          <p:txBody>
            <a:bodyPr lIns="0" tIns="0" rIns="0" bIns="0" rtlCol="0" anchor="t">
              <a:spAutoFit/>
            </a:bodyPr>
            <a:lstStyle/>
            <a:p>
              <a:pPr algn="ctr">
                <a:lnSpc>
                  <a:spcPts val="2573"/>
                </a:lnSpc>
              </a:pPr>
              <a:r>
                <a:rPr lang="en-US" sz="2199">
                  <a:solidFill>
                    <a:srgbClr val="FFFFFF"/>
                  </a:solidFill>
                  <a:latin typeface="Open Sauce SemiBold"/>
                </a:rPr>
                <a:t>Semini </a:t>
              </a:r>
            </a:p>
            <a:p>
              <a:pPr algn="ctr">
                <a:lnSpc>
                  <a:spcPts val="2573"/>
                </a:lnSpc>
              </a:pPr>
              <a:r>
                <a:rPr lang="en-US" sz="2199">
                  <a:solidFill>
                    <a:srgbClr val="FFFFFF"/>
                  </a:solidFill>
                  <a:latin typeface="Open Sauce SemiBold"/>
                </a:rPr>
                <a:t>J.P.D.L</a:t>
              </a:r>
            </a:p>
          </p:txBody>
        </p:sp>
        <p:sp>
          <p:nvSpPr>
            <p:cNvPr id="17" name="TextBox 17"/>
            <p:cNvSpPr txBox="1"/>
            <p:nvPr/>
          </p:nvSpPr>
          <p:spPr>
            <a:xfrm>
              <a:off x="2723636" y="2011412"/>
              <a:ext cx="2764227" cy="340148"/>
            </a:xfrm>
            <a:prstGeom prst="rect">
              <a:avLst/>
            </a:prstGeom>
          </p:spPr>
          <p:txBody>
            <a:bodyPr lIns="0" tIns="0" rIns="0" bIns="0" rtlCol="0" anchor="t">
              <a:spAutoFit/>
            </a:bodyPr>
            <a:lstStyle/>
            <a:p>
              <a:pPr algn="ctr">
                <a:lnSpc>
                  <a:spcPts val="1967"/>
                </a:lnSpc>
              </a:pPr>
              <a:r>
                <a:rPr lang="en-US" sz="1681">
                  <a:solidFill>
                    <a:srgbClr val="FFFFFF"/>
                  </a:solidFill>
                  <a:latin typeface="Canva Sans 1"/>
                </a:rPr>
                <a:t>IT20241346</a:t>
              </a:r>
            </a:p>
          </p:txBody>
        </p:sp>
      </p:grpSp>
      <p:grpSp>
        <p:nvGrpSpPr>
          <p:cNvPr id="18" name="Group 18"/>
          <p:cNvGrpSpPr/>
          <p:nvPr/>
        </p:nvGrpSpPr>
        <p:grpSpPr>
          <a:xfrm>
            <a:off x="9159090" y="3439323"/>
            <a:ext cx="4325454" cy="2492284"/>
            <a:chOff x="0" y="0"/>
            <a:chExt cx="5767272" cy="3323045"/>
          </a:xfrm>
        </p:grpSpPr>
        <p:grpSp>
          <p:nvGrpSpPr>
            <p:cNvPr id="19" name="Group 19"/>
            <p:cNvGrpSpPr>
              <a:grpSpLocks noChangeAspect="1"/>
            </p:cNvGrpSpPr>
            <p:nvPr/>
          </p:nvGrpSpPr>
          <p:grpSpPr>
            <a:xfrm>
              <a:off x="0" y="0"/>
              <a:ext cx="3323058" cy="3323045"/>
              <a:chOff x="0" y="0"/>
              <a:chExt cx="6350000" cy="6349975"/>
            </a:xfrm>
          </p:grpSpPr>
          <p:sp>
            <p:nvSpPr>
              <p:cNvPr id="20" name="Freeform 2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1235" r="-1235"/>
                </a:stretch>
              </a:blipFill>
            </p:spPr>
          </p:sp>
        </p:grpSp>
        <p:grpSp>
          <p:nvGrpSpPr>
            <p:cNvPr id="21" name="Group 21"/>
            <p:cNvGrpSpPr/>
            <p:nvPr/>
          </p:nvGrpSpPr>
          <p:grpSpPr>
            <a:xfrm>
              <a:off x="2444227" y="0"/>
              <a:ext cx="3323045" cy="3323045"/>
              <a:chOff x="0" y="0"/>
              <a:chExt cx="812800" cy="812800"/>
            </a:xfrm>
          </p:grpSpPr>
          <p:sp>
            <p:nvSpPr>
              <p:cNvPr id="22" name="Freeform 22"/>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id="23" name="TextBox 23"/>
              <p:cNvSpPr txBox="1"/>
              <p:nvPr/>
            </p:nvSpPr>
            <p:spPr>
              <a:xfrm>
                <a:off x="76200" y="47625"/>
                <a:ext cx="660400" cy="688975"/>
              </a:xfrm>
              <a:prstGeom prst="rect">
                <a:avLst/>
              </a:prstGeom>
            </p:spPr>
            <p:txBody>
              <a:bodyPr lIns="50800" tIns="50800" rIns="50800" bIns="50800" rtlCol="0" anchor="ctr"/>
              <a:lstStyle/>
              <a:p>
                <a:pPr algn="ctr">
                  <a:lnSpc>
                    <a:spcPts val="2059"/>
                  </a:lnSpc>
                </a:pPr>
                <a:endParaRPr/>
              </a:p>
            </p:txBody>
          </p:sp>
        </p:grpSp>
      </p:grpSp>
      <p:grpSp>
        <p:nvGrpSpPr>
          <p:cNvPr id="24" name="Group 24"/>
          <p:cNvGrpSpPr>
            <a:grpSpLocks noChangeAspect="1"/>
          </p:cNvGrpSpPr>
          <p:nvPr/>
        </p:nvGrpSpPr>
        <p:grpSpPr>
          <a:xfrm>
            <a:off x="4519636" y="6451691"/>
            <a:ext cx="2492294" cy="2492284"/>
            <a:chOff x="0" y="0"/>
            <a:chExt cx="6350000" cy="6349975"/>
          </a:xfrm>
        </p:grpSpPr>
        <p:sp>
          <p:nvSpPr>
            <p:cNvPr id="25" name="Freeform 25"/>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t="-19683" b="-30317"/>
              </a:stretch>
            </a:blipFill>
          </p:spPr>
        </p:sp>
      </p:grpSp>
      <p:grpSp>
        <p:nvGrpSpPr>
          <p:cNvPr id="26" name="Group 26"/>
          <p:cNvGrpSpPr/>
          <p:nvPr/>
        </p:nvGrpSpPr>
        <p:grpSpPr>
          <a:xfrm>
            <a:off x="6352807" y="6451691"/>
            <a:ext cx="2492284" cy="2492284"/>
            <a:chOff x="0" y="0"/>
            <a:chExt cx="812800" cy="812800"/>
          </a:xfrm>
        </p:grpSpPr>
        <p:sp>
          <p:nvSpPr>
            <p:cNvPr id="27" name="Freeform 2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id="28" name="TextBox 28"/>
            <p:cNvSpPr txBox="1"/>
            <p:nvPr/>
          </p:nvSpPr>
          <p:spPr>
            <a:xfrm>
              <a:off x="76200" y="47625"/>
              <a:ext cx="660400" cy="688975"/>
            </a:xfrm>
            <a:prstGeom prst="rect">
              <a:avLst/>
            </a:prstGeom>
          </p:spPr>
          <p:txBody>
            <a:bodyPr lIns="50800" tIns="50800" rIns="50800" bIns="50800" rtlCol="0" anchor="ctr"/>
            <a:lstStyle/>
            <a:p>
              <a:pPr algn="ctr">
                <a:lnSpc>
                  <a:spcPts val="2059"/>
                </a:lnSpc>
              </a:pPr>
              <a:endParaRPr/>
            </a:p>
          </p:txBody>
        </p:sp>
      </p:grpSp>
      <p:grpSp>
        <p:nvGrpSpPr>
          <p:cNvPr id="29" name="Group 29"/>
          <p:cNvGrpSpPr>
            <a:grpSpLocks noChangeAspect="1"/>
          </p:cNvGrpSpPr>
          <p:nvPr/>
        </p:nvGrpSpPr>
        <p:grpSpPr>
          <a:xfrm>
            <a:off x="9464950" y="6451691"/>
            <a:ext cx="2492294" cy="2492284"/>
            <a:chOff x="0" y="0"/>
            <a:chExt cx="6350000" cy="6349975"/>
          </a:xfrm>
        </p:grpSpPr>
        <p:sp>
          <p:nvSpPr>
            <p:cNvPr id="30" name="Freeform 3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t="-370" b="-370"/>
              </a:stretch>
            </a:blipFill>
          </p:spPr>
        </p:sp>
      </p:grpSp>
      <p:grpSp>
        <p:nvGrpSpPr>
          <p:cNvPr id="31" name="Group 31"/>
          <p:cNvGrpSpPr/>
          <p:nvPr/>
        </p:nvGrpSpPr>
        <p:grpSpPr>
          <a:xfrm>
            <a:off x="11298120" y="6451691"/>
            <a:ext cx="2492284" cy="2492284"/>
            <a:chOff x="0" y="0"/>
            <a:chExt cx="812800" cy="812800"/>
          </a:xfrm>
        </p:grpSpPr>
        <p:sp>
          <p:nvSpPr>
            <p:cNvPr id="32" name="Freeform 32"/>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id="33" name="TextBox 33"/>
            <p:cNvSpPr txBox="1"/>
            <p:nvPr/>
          </p:nvSpPr>
          <p:spPr>
            <a:xfrm>
              <a:off x="76200" y="47625"/>
              <a:ext cx="660400" cy="688975"/>
            </a:xfrm>
            <a:prstGeom prst="rect">
              <a:avLst/>
            </a:prstGeom>
          </p:spPr>
          <p:txBody>
            <a:bodyPr lIns="50800" tIns="50800" rIns="50800" bIns="50800" rtlCol="0" anchor="ctr"/>
            <a:lstStyle/>
            <a:p>
              <a:pPr algn="ctr">
                <a:lnSpc>
                  <a:spcPts val="2059"/>
                </a:lnSpc>
              </a:pPr>
              <a:endParaRPr/>
            </a:p>
          </p:txBody>
        </p:sp>
      </p:grpSp>
      <p:grpSp>
        <p:nvGrpSpPr>
          <p:cNvPr id="34" name="Group 34"/>
          <p:cNvGrpSpPr/>
          <p:nvPr/>
        </p:nvGrpSpPr>
        <p:grpSpPr>
          <a:xfrm>
            <a:off x="13604881" y="3316124"/>
            <a:ext cx="4325454" cy="2492284"/>
            <a:chOff x="0" y="0"/>
            <a:chExt cx="5767272" cy="3323045"/>
          </a:xfrm>
        </p:grpSpPr>
        <p:grpSp>
          <p:nvGrpSpPr>
            <p:cNvPr id="35" name="Group 35"/>
            <p:cNvGrpSpPr>
              <a:grpSpLocks noChangeAspect="1"/>
            </p:cNvGrpSpPr>
            <p:nvPr/>
          </p:nvGrpSpPr>
          <p:grpSpPr>
            <a:xfrm>
              <a:off x="0" y="0"/>
              <a:ext cx="3323058" cy="3323045"/>
              <a:chOff x="0" y="0"/>
              <a:chExt cx="6350000" cy="6349975"/>
            </a:xfrm>
          </p:grpSpPr>
          <p:sp>
            <p:nvSpPr>
              <p:cNvPr id="36" name="Freeform 3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t="-16316" b="-16316"/>
                </a:stretch>
              </a:blipFill>
            </p:spPr>
          </p:sp>
        </p:grpSp>
        <p:grpSp>
          <p:nvGrpSpPr>
            <p:cNvPr id="37" name="Group 37"/>
            <p:cNvGrpSpPr/>
            <p:nvPr/>
          </p:nvGrpSpPr>
          <p:grpSpPr>
            <a:xfrm>
              <a:off x="2444227" y="0"/>
              <a:ext cx="3323045" cy="3323045"/>
              <a:chOff x="0" y="0"/>
              <a:chExt cx="812800" cy="812800"/>
            </a:xfrm>
          </p:grpSpPr>
          <p:sp>
            <p:nvSpPr>
              <p:cNvPr id="38" name="Freeform 38"/>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id="39" name="TextBox 39"/>
              <p:cNvSpPr txBox="1"/>
              <p:nvPr/>
            </p:nvSpPr>
            <p:spPr>
              <a:xfrm>
                <a:off x="76200" y="47625"/>
                <a:ext cx="660400" cy="688975"/>
              </a:xfrm>
              <a:prstGeom prst="rect">
                <a:avLst/>
              </a:prstGeom>
            </p:spPr>
            <p:txBody>
              <a:bodyPr lIns="50800" tIns="50800" rIns="50800" bIns="50800" rtlCol="0" anchor="ctr"/>
              <a:lstStyle/>
              <a:p>
                <a:pPr algn="ctr">
                  <a:lnSpc>
                    <a:spcPts val="2059"/>
                  </a:lnSpc>
                </a:pPr>
                <a:endParaRPr/>
              </a:p>
            </p:txBody>
          </p:sp>
        </p:grpSp>
        <p:sp>
          <p:nvSpPr>
            <p:cNvPr id="40" name="TextBox 40"/>
            <p:cNvSpPr txBox="1"/>
            <p:nvPr/>
          </p:nvSpPr>
          <p:spPr>
            <a:xfrm>
              <a:off x="2836748" y="911024"/>
              <a:ext cx="2538003" cy="865251"/>
            </a:xfrm>
            <a:prstGeom prst="rect">
              <a:avLst/>
            </a:prstGeom>
          </p:spPr>
          <p:txBody>
            <a:bodyPr lIns="0" tIns="0" rIns="0" bIns="0" rtlCol="0" anchor="t">
              <a:spAutoFit/>
            </a:bodyPr>
            <a:lstStyle/>
            <a:p>
              <a:pPr algn="ctr">
                <a:lnSpc>
                  <a:spcPts val="2573"/>
                </a:lnSpc>
              </a:pPr>
              <a:r>
                <a:rPr lang="en-US" sz="2199">
                  <a:solidFill>
                    <a:srgbClr val="FFFFFF"/>
                  </a:solidFill>
                  <a:latin typeface="Open Sauce SemiBold"/>
                </a:rPr>
                <a:t>Bhagya H.D.M.</a:t>
              </a:r>
            </a:p>
          </p:txBody>
        </p:sp>
        <p:sp>
          <p:nvSpPr>
            <p:cNvPr id="41" name="TextBox 41"/>
            <p:cNvSpPr txBox="1"/>
            <p:nvPr/>
          </p:nvSpPr>
          <p:spPr>
            <a:xfrm>
              <a:off x="2723636" y="2011412"/>
              <a:ext cx="2764227" cy="340148"/>
            </a:xfrm>
            <a:prstGeom prst="rect">
              <a:avLst/>
            </a:prstGeom>
          </p:spPr>
          <p:txBody>
            <a:bodyPr lIns="0" tIns="0" rIns="0" bIns="0" rtlCol="0" anchor="t">
              <a:spAutoFit/>
            </a:bodyPr>
            <a:lstStyle/>
            <a:p>
              <a:pPr algn="ctr">
                <a:lnSpc>
                  <a:spcPts val="1967"/>
                </a:lnSpc>
              </a:pPr>
              <a:r>
                <a:rPr lang="en-US" sz="1681">
                  <a:solidFill>
                    <a:srgbClr val="FFFFFF"/>
                  </a:solidFill>
                  <a:latin typeface="Canva Sans 1"/>
                </a:rPr>
                <a:t>IT20254520</a:t>
              </a:r>
            </a:p>
          </p:txBody>
        </p:sp>
      </p:grpSp>
      <p:pic>
        <p:nvPicPr>
          <p:cNvPr id="42" name="Picture 42"/>
          <p:cNvPicPr>
            <a:picLocks noChangeAspect="1"/>
          </p:cNvPicPr>
          <p:nvPr/>
        </p:nvPicPr>
        <p:blipFill>
          <a:blip r:embed="rId8"/>
          <a:srcRect t="13905" b="1795"/>
          <a:stretch>
            <a:fillRect/>
          </a:stretch>
        </p:blipFill>
        <p:spPr>
          <a:xfrm>
            <a:off x="0" y="9539915"/>
            <a:ext cx="4374869" cy="747085"/>
          </a:xfrm>
          <a:prstGeom prst="rect">
            <a:avLst/>
          </a:prstGeom>
        </p:spPr>
      </p:pic>
      <p:sp>
        <p:nvSpPr>
          <p:cNvPr id="43" name="TextBox 43"/>
          <p:cNvSpPr txBox="1"/>
          <p:nvPr/>
        </p:nvSpPr>
        <p:spPr>
          <a:xfrm>
            <a:off x="11286651" y="4124972"/>
            <a:ext cx="1903503" cy="646557"/>
          </a:xfrm>
          <a:prstGeom prst="rect">
            <a:avLst/>
          </a:prstGeom>
        </p:spPr>
        <p:txBody>
          <a:bodyPr lIns="0" tIns="0" rIns="0" bIns="0" rtlCol="0" anchor="t">
            <a:spAutoFit/>
          </a:bodyPr>
          <a:lstStyle/>
          <a:p>
            <a:pPr algn="ctr">
              <a:lnSpc>
                <a:spcPts val="2573"/>
              </a:lnSpc>
            </a:pPr>
            <a:r>
              <a:rPr lang="en-US" sz="2199">
                <a:solidFill>
                  <a:srgbClr val="FFFFFF"/>
                </a:solidFill>
                <a:latin typeface="Open Sauce SemiBold"/>
              </a:rPr>
              <a:t>Godakanda P.G.S.</a:t>
            </a:r>
          </a:p>
        </p:txBody>
      </p:sp>
      <p:sp>
        <p:nvSpPr>
          <p:cNvPr id="44" name="TextBox 44"/>
          <p:cNvSpPr txBox="1"/>
          <p:nvPr/>
        </p:nvSpPr>
        <p:spPr>
          <a:xfrm>
            <a:off x="11201817" y="4947882"/>
            <a:ext cx="2073170" cy="255111"/>
          </a:xfrm>
          <a:prstGeom prst="rect">
            <a:avLst/>
          </a:prstGeom>
        </p:spPr>
        <p:txBody>
          <a:bodyPr lIns="0" tIns="0" rIns="0" bIns="0" rtlCol="0" anchor="t">
            <a:spAutoFit/>
          </a:bodyPr>
          <a:lstStyle/>
          <a:p>
            <a:pPr algn="ctr">
              <a:lnSpc>
                <a:spcPts val="1967"/>
              </a:lnSpc>
            </a:pPr>
            <a:r>
              <a:rPr lang="en-US" sz="1681">
                <a:solidFill>
                  <a:srgbClr val="FFFFFF"/>
                </a:solidFill>
                <a:latin typeface="Canva Sans 1"/>
              </a:rPr>
              <a:t>IT20129712</a:t>
            </a:r>
          </a:p>
        </p:txBody>
      </p:sp>
      <p:sp>
        <p:nvSpPr>
          <p:cNvPr id="45" name="TextBox 45"/>
          <p:cNvSpPr txBox="1"/>
          <p:nvPr/>
        </p:nvSpPr>
        <p:spPr>
          <a:xfrm>
            <a:off x="6647197" y="7313693"/>
            <a:ext cx="1903503" cy="646557"/>
          </a:xfrm>
          <a:prstGeom prst="rect">
            <a:avLst/>
          </a:prstGeom>
        </p:spPr>
        <p:txBody>
          <a:bodyPr lIns="0" tIns="0" rIns="0" bIns="0" rtlCol="0" anchor="t">
            <a:spAutoFit/>
          </a:bodyPr>
          <a:lstStyle/>
          <a:p>
            <a:pPr algn="ctr">
              <a:lnSpc>
                <a:spcPts val="2573"/>
              </a:lnSpc>
            </a:pPr>
            <a:r>
              <a:rPr lang="en-US" sz="2199">
                <a:solidFill>
                  <a:srgbClr val="FFFFFF"/>
                </a:solidFill>
                <a:latin typeface="Open Sauce SemiBold"/>
              </a:rPr>
              <a:t>Prof. Koliya Pulasinghe</a:t>
            </a:r>
          </a:p>
        </p:txBody>
      </p:sp>
      <p:sp>
        <p:nvSpPr>
          <p:cNvPr id="46" name="TextBox 46"/>
          <p:cNvSpPr txBox="1"/>
          <p:nvPr/>
        </p:nvSpPr>
        <p:spPr>
          <a:xfrm>
            <a:off x="6562363" y="7960250"/>
            <a:ext cx="2073170" cy="255111"/>
          </a:xfrm>
          <a:prstGeom prst="rect">
            <a:avLst/>
          </a:prstGeom>
        </p:spPr>
        <p:txBody>
          <a:bodyPr lIns="0" tIns="0" rIns="0" bIns="0" rtlCol="0" anchor="t">
            <a:spAutoFit/>
          </a:bodyPr>
          <a:lstStyle/>
          <a:p>
            <a:pPr algn="ctr">
              <a:lnSpc>
                <a:spcPts val="1967"/>
              </a:lnSpc>
            </a:pPr>
            <a:endParaRPr/>
          </a:p>
        </p:txBody>
      </p:sp>
      <p:sp>
        <p:nvSpPr>
          <p:cNvPr id="47" name="TextBox 47"/>
          <p:cNvSpPr txBox="1"/>
          <p:nvPr/>
        </p:nvSpPr>
        <p:spPr>
          <a:xfrm>
            <a:off x="11529653" y="7364865"/>
            <a:ext cx="2075229" cy="675461"/>
          </a:xfrm>
          <a:prstGeom prst="rect">
            <a:avLst/>
          </a:prstGeom>
        </p:spPr>
        <p:txBody>
          <a:bodyPr lIns="0" tIns="0" rIns="0" bIns="0" rtlCol="0" anchor="t">
            <a:spAutoFit/>
          </a:bodyPr>
          <a:lstStyle/>
          <a:p>
            <a:pPr algn="ctr">
              <a:lnSpc>
                <a:spcPts val="2573"/>
              </a:lnSpc>
            </a:pPr>
            <a:r>
              <a:rPr lang="en-US" sz="2199">
                <a:solidFill>
                  <a:srgbClr val="FFFFFF"/>
                </a:solidFill>
                <a:latin typeface="Open Sauce SemiBold"/>
              </a:rPr>
              <a:t>Ms. Poorna</a:t>
            </a:r>
          </a:p>
          <a:p>
            <a:pPr algn="ctr">
              <a:lnSpc>
                <a:spcPts val="2776"/>
              </a:lnSpc>
            </a:pPr>
            <a:r>
              <a:rPr lang="en-US" sz="2372">
                <a:solidFill>
                  <a:srgbClr val="FFFFFF"/>
                </a:solidFill>
                <a:latin typeface="Open Sauce SemiBold"/>
              </a:rPr>
              <a:t>Panduwawala</a:t>
            </a:r>
          </a:p>
        </p:txBody>
      </p:sp>
      <p:sp>
        <p:nvSpPr>
          <p:cNvPr id="48" name="TextBox 48"/>
          <p:cNvSpPr txBox="1"/>
          <p:nvPr/>
        </p:nvSpPr>
        <p:spPr>
          <a:xfrm>
            <a:off x="4120656" y="1607184"/>
            <a:ext cx="10663228" cy="1065657"/>
          </a:xfrm>
          <a:prstGeom prst="rect">
            <a:avLst/>
          </a:prstGeom>
        </p:spPr>
        <p:txBody>
          <a:bodyPr lIns="0" tIns="0" rIns="0" bIns="0" rtlCol="0" anchor="t">
            <a:spAutoFit/>
          </a:bodyPr>
          <a:lstStyle/>
          <a:p>
            <a:pPr algn="ctr">
              <a:lnSpc>
                <a:spcPts val="8424"/>
              </a:lnSpc>
            </a:pPr>
            <a:r>
              <a:rPr lang="en-US" sz="7200">
                <a:solidFill>
                  <a:srgbClr val="000000"/>
                </a:solidFill>
                <a:latin typeface="Open Sauce SemiBold Bold"/>
              </a:rPr>
              <a:t>Our Team</a:t>
            </a:r>
          </a:p>
        </p:txBody>
      </p:sp>
      <p:sp>
        <p:nvSpPr>
          <p:cNvPr id="49" name="TextBox 49"/>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l="3756" r="3756"/>
          <a:stretch>
            <a:fillRect/>
          </a:stretch>
        </p:blipFill>
        <p:spPr>
          <a:xfrm>
            <a:off x="5014857" y="1669515"/>
            <a:ext cx="7076029" cy="7626885"/>
          </a:xfrm>
          <a:prstGeom prst="rect">
            <a:avLst/>
          </a:prstGeom>
        </p:spPr>
      </p:pic>
      <p:sp>
        <p:nvSpPr>
          <p:cNvPr id="4" name="TextBox 4"/>
          <p:cNvSpPr txBox="1"/>
          <p:nvPr/>
        </p:nvSpPr>
        <p:spPr>
          <a:xfrm>
            <a:off x="614668" y="367131"/>
            <a:ext cx="17260729"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OVERALL IMPLEMENTATION PROCESS</a:t>
            </a:r>
          </a:p>
        </p:txBody>
      </p:sp>
      <p:sp>
        <p:nvSpPr>
          <p:cNvPr id="5" name="TextBox 5"/>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3773315" y="1860716"/>
            <a:ext cx="10425774" cy="7445740"/>
          </a:xfrm>
          <a:prstGeom prst="rect">
            <a:avLst/>
          </a:prstGeom>
        </p:spPr>
      </p:pic>
      <p:grpSp>
        <p:nvGrpSpPr>
          <p:cNvPr id="4" name="Group 4"/>
          <p:cNvGrpSpPr/>
          <p:nvPr/>
        </p:nvGrpSpPr>
        <p:grpSpPr>
          <a:xfrm>
            <a:off x="7861994" y="1828197"/>
            <a:ext cx="1543050" cy="633578"/>
            <a:chOff x="0" y="0"/>
            <a:chExt cx="406400" cy="166868"/>
          </a:xfrm>
        </p:grpSpPr>
        <p:sp>
          <p:nvSpPr>
            <p:cNvPr id="5" name="Freeform 5"/>
            <p:cNvSpPr/>
            <p:nvPr/>
          </p:nvSpPr>
          <p:spPr>
            <a:xfrm>
              <a:off x="0" y="0"/>
              <a:ext cx="406400" cy="166868"/>
            </a:xfrm>
            <a:custGeom>
              <a:avLst/>
              <a:gdLst/>
              <a:ahLst/>
              <a:cxnLst/>
              <a:rect l="l" t="t" r="r" b="b"/>
              <a:pathLst>
                <a:path w="406400" h="166868">
                  <a:moveTo>
                    <a:pt x="83434" y="0"/>
                  </a:moveTo>
                  <a:lnTo>
                    <a:pt x="322966" y="0"/>
                  </a:lnTo>
                  <a:cubicBezTo>
                    <a:pt x="369045" y="0"/>
                    <a:pt x="406400" y="37355"/>
                    <a:pt x="406400" y="83434"/>
                  </a:cubicBezTo>
                  <a:lnTo>
                    <a:pt x="406400" y="83434"/>
                  </a:lnTo>
                  <a:cubicBezTo>
                    <a:pt x="406400" y="105562"/>
                    <a:pt x="397610" y="126784"/>
                    <a:pt x="381963" y="142431"/>
                  </a:cubicBezTo>
                  <a:cubicBezTo>
                    <a:pt x="366316" y="158078"/>
                    <a:pt x="345094" y="166868"/>
                    <a:pt x="322966" y="166868"/>
                  </a:cubicBezTo>
                  <a:lnTo>
                    <a:pt x="83434" y="166868"/>
                  </a:lnTo>
                  <a:cubicBezTo>
                    <a:pt x="37355" y="166868"/>
                    <a:pt x="0" y="129514"/>
                    <a:pt x="0" y="83434"/>
                  </a:cubicBezTo>
                  <a:lnTo>
                    <a:pt x="0" y="83434"/>
                  </a:lnTo>
                  <a:cubicBezTo>
                    <a:pt x="0" y="37355"/>
                    <a:pt x="37355" y="0"/>
                    <a:pt x="83434" y="0"/>
                  </a:cubicBezTo>
                  <a:close/>
                </a:path>
              </a:pathLst>
            </a:custGeom>
            <a:solidFill>
              <a:srgbClr val="FFFFFF"/>
            </a:solidFill>
          </p:spPr>
        </p:sp>
        <p:sp>
          <p:nvSpPr>
            <p:cNvPr id="6" name="TextBox 6"/>
            <p:cNvSpPr txBox="1"/>
            <p:nvPr/>
          </p:nvSpPr>
          <p:spPr>
            <a:xfrm>
              <a:off x="0" y="-28575"/>
              <a:ext cx="812800" cy="841375"/>
            </a:xfrm>
            <a:prstGeom prst="rect">
              <a:avLst/>
            </a:prstGeom>
          </p:spPr>
          <p:txBody>
            <a:bodyPr lIns="50800" tIns="50800" rIns="50800" bIns="50800" rtlCol="0" anchor="ctr"/>
            <a:lstStyle/>
            <a:p>
              <a:pPr algn="ctr">
                <a:lnSpc>
                  <a:spcPts val="1400"/>
                </a:lnSpc>
              </a:pPr>
              <a:r>
                <a:rPr lang="en-US" sz="1000">
                  <a:solidFill>
                    <a:srgbClr val="000000"/>
                  </a:solidFill>
                  <a:latin typeface="Canva Sans 2 Bold"/>
                </a:rPr>
                <a:t>Voice navigation and Object detection</a:t>
              </a:r>
            </a:p>
          </p:txBody>
        </p:sp>
      </p:grpSp>
      <p:sp>
        <p:nvSpPr>
          <p:cNvPr id="7" name="TextBox 7"/>
          <p:cNvSpPr txBox="1"/>
          <p:nvPr/>
        </p:nvSpPr>
        <p:spPr>
          <a:xfrm>
            <a:off x="1900588" y="367131"/>
            <a:ext cx="14688889"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WORK BREAKDOWN STRUCTURE</a:t>
            </a:r>
          </a:p>
        </p:txBody>
      </p:sp>
      <p:sp>
        <p:nvSpPr>
          <p:cNvPr id="8" name="TextBox 8"/>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9" name="TextBox 9"/>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sp>
        <p:nvSpPr>
          <p:cNvPr id="3" name="TextBox 3"/>
          <p:cNvSpPr txBox="1"/>
          <p:nvPr/>
        </p:nvSpPr>
        <p:spPr>
          <a:xfrm>
            <a:off x="5984804" y="367131"/>
            <a:ext cx="6520458"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REFERRENCES</a:t>
            </a:r>
          </a:p>
        </p:txBody>
      </p:sp>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1028700" y="2246309"/>
            <a:ext cx="16230600" cy="7459470"/>
          </a:xfrm>
          <a:prstGeom prst="rect">
            <a:avLst/>
          </a:prstGeom>
        </p:spPr>
        <p:txBody>
          <a:bodyPr lIns="0" tIns="0" rIns="0" bIns="0" rtlCol="0" anchor="t">
            <a:spAutoFit/>
          </a:bodyPr>
          <a:lstStyle/>
          <a:p>
            <a:pPr>
              <a:lnSpc>
                <a:spcPts val="3126"/>
              </a:lnSpc>
            </a:pPr>
            <a:r>
              <a:rPr lang="en-US" sz="2233">
                <a:solidFill>
                  <a:srgbClr val="000000"/>
                </a:solidFill>
                <a:latin typeface="Canva Sans 2 Bold"/>
              </a:rPr>
              <a:t>[1] “Vision Impairment and Blindness.” Accessed November 1, 2019. https://www.who.int/news-room/fact-sheets/detail/blindness-and-visual-impairment.</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[2] Peng, En, Patrick Peursum, Ling Li, and Svetha Venkatesh. “A Smartphone-Based Obstacle Sensor for the Visually Impaired.” In Ubiquitous Intelligence and Computing, edited by Zhiwen Yu, Ramiro Liscano, Guanling Chen, Daqing Zhang, and Xingshe Zhou, 6406:590–604. Berlin, Heidelberg: Springer Berlin Heidelberg, 2010. https://doi.org/10.1007/978-3-642-16355-5_45.</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[3] Caldini, Alessandro, Marco Fanfani, and Carlo Colombo. “Smartphone-Based Obstacle Detection for the Visually Impaired.” In Image Analysis and Processing — ICIAP 2015, edited by Vittorio Murino and Enrico Puppo, 9279:480–88. Cham: Springer International Publishing, 2015. https://doi.org/10.1007/978-3-319-23231-7_43.</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[4] Mocanu, Bogdan, Andrei Bursuc, Titus Zaharia, and tapu. “A Smartphone-Based Obstacle Detection and Classification System for Assisting Visually Impaired People.” In 2013 IEEE International Conference on Computer Vision Workshops, 444–51. Sydney, Australia: IEEE, 2013. https://doi.org/10.1109/ICCVW.2013.65.</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[5] Lin, Bor-Shing &amp; Lee, Cheng-Che &amp; Chiang, Pei-Ying. (2017). Simple Smartphone-Based Guiding System for Visually Impaired People. Sensors. 17. 1371. 10.3390/s17061371.</a:t>
            </a:r>
          </a:p>
          <a:p>
            <a:pPr>
              <a:lnSpc>
                <a:spcPts val="3126"/>
              </a:lnSpc>
            </a:pPr>
            <a:endParaRPr lang="en-US" sz="2233">
              <a:solidFill>
                <a:srgbClr val="000000"/>
              </a:solidFill>
              <a:latin typeface="Canva Sans 2 Bo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sp>
        <p:nvSpPr>
          <p:cNvPr id="3" name="TextBox 3"/>
          <p:cNvSpPr txBox="1"/>
          <p:nvPr/>
        </p:nvSpPr>
        <p:spPr>
          <a:xfrm>
            <a:off x="5984804" y="367131"/>
            <a:ext cx="6520458"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REFERRENCES</a:t>
            </a:r>
          </a:p>
        </p:txBody>
      </p:sp>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1028700" y="2246309"/>
            <a:ext cx="16230600" cy="6239300"/>
          </a:xfrm>
          <a:prstGeom prst="rect">
            <a:avLst/>
          </a:prstGeom>
        </p:spPr>
        <p:txBody>
          <a:bodyPr lIns="0" tIns="0" rIns="0" bIns="0" rtlCol="0" anchor="t">
            <a:spAutoFit/>
          </a:bodyPr>
          <a:lstStyle/>
          <a:p>
            <a:pPr>
              <a:lnSpc>
                <a:spcPts val="3126"/>
              </a:lnSpc>
            </a:pPr>
            <a:r>
              <a:rPr lang="en-US" sz="2233">
                <a:solidFill>
                  <a:srgbClr val="000000"/>
                </a:solidFill>
                <a:latin typeface="Canva Sans 2 Bold"/>
              </a:rPr>
              <a:t>[6] Velázquez, R., Pissaloux, E., Rodrigo, P., Carrasco, M., Giannoccaro, N., Lay-Ekuakille, A., 2018. An Outdoor Navigation System for Blind Pedestrians Using GPS and Tactile-Foot Feedback. Applied Sciences 8, 578. https://doi.org/10.3390/app8040578</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[7] Liu, Yongqing &amp; Chen, Qi. (2018). Research on Integration of Indoor and Outdoor Positioning in Professional Athletic Training. Proceedings. 2. 295. 10.3390/proceedings2060295</a:t>
            </a:r>
          </a:p>
          <a:p>
            <a:pPr>
              <a:lnSpc>
                <a:spcPts val="3126"/>
              </a:lnSpc>
            </a:pPr>
            <a:r>
              <a:rPr lang="en-US" sz="2233">
                <a:solidFill>
                  <a:srgbClr val="000000"/>
                </a:solidFill>
                <a:latin typeface="Canva Sans 2 Bold"/>
              </a:rPr>
              <a:t>.</a:t>
            </a:r>
          </a:p>
          <a:p>
            <a:pPr>
              <a:lnSpc>
                <a:spcPts val="3126"/>
              </a:lnSpc>
            </a:pPr>
            <a:r>
              <a:rPr lang="en-US" sz="2233">
                <a:solidFill>
                  <a:srgbClr val="000000"/>
                </a:solidFill>
                <a:latin typeface="Canva Sans 2 Bold"/>
              </a:rPr>
              <a:t>[8] Kumar Yelamarthi, Daniel Haas, Daniel Nielsen, and Shawn Mothersell. 2010. RFID and GPS integrated navigation system for the visually impaired. In 2010 53rd IEEE International Midwest Symposium on Circuits and Systems. IEEE Press, Piscataway, NJ, USA, 1149–1152. DOI: http://dx.doi.org/10.1109/MWSCAS.2010.5548863</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[9] “Accuracy of GPS Data - OpenStreetMap Wiki.” Accessed November 1, 2019. https://wiki.openstreetmap.org/wiki/Accuracy_of_GPS_data.</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[10] “Electronic Travel Aids for the Blind.” Accessed November 1, 2019. https://www.tsbvi.edu/orientation-and-mobility-items/1974-electronic-travel-aids-for-the-blind.</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sp>
        <p:nvSpPr>
          <p:cNvPr id="3" name="TextBox 3"/>
          <p:cNvSpPr txBox="1"/>
          <p:nvPr/>
        </p:nvSpPr>
        <p:spPr>
          <a:xfrm>
            <a:off x="5984804" y="367131"/>
            <a:ext cx="6520458"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REFERRENCES</a:t>
            </a:r>
          </a:p>
        </p:txBody>
      </p:sp>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1028700" y="2246309"/>
            <a:ext cx="16230600" cy="6629825"/>
          </a:xfrm>
          <a:prstGeom prst="rect">
            <a:avLst/>
          </a:prstGeom>
        </p:spPr>
        <p:txBody>
          <a:bodyPr lIns="0" tIns="0" rIns="0" bIns="0" rtlCol="0" anchor="t">
            <a:spAutoFit/>
          </a:bodyPr>
          <a:lstStyle/>
          <a:p>
            <a:pPr>
              <a:lnSpc>
                <a:spcPts val="3126"/>
              </a:lnSpc>
            </a:pPr>
            <a:r>
              <a:rPr lang="en-US" sz="2233">
                <a:solidFill>
                  <a:srgbClr val="000000"/>
                </a:solidFill>
                <a:latin typeface="Canva Sans 2 Bold"/>
              </a:rPr>
              <a:t>[11] A. Amedi, et. al “Shape conveyed by visual-to-auditory sensory substitution activates the lateral occipital complex,” Nature Neuroscience, vol.10, no. 6, pp. 687-689, June 2007.</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[12] T. Schwarze, M. Lauer, M. Schwaab, M. Romanovas, S. B¨ohm, and T.J¨urgensohn, “A camera-based mobility aid for visually impaired people”,KI-K¨unstliche Intelligenz, pp. 18, 2015.</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[13] P. Bach-Y-Rita and S. W. Kercel “Sensory substitution and the human machine interface, “ Trends Cogn Sci., vol. 7, no. 12, pp.541-546, Dec.2003.</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[14] Shachar, Maidenbaum, Hanassy Shlomi, Abboud Sami, Buchs Galit, Chebat Daniel-Robert, Levy-Tzedek Shelly, and Amedi Amir. “The &amp;ldquo;EyeCane&amp;rdquo;, a New Electronic Travel Aid for the Blind: Technology, Behavior &amp;amp; Swift Learning.” Restorative Neurology and Neuroscience, no. 6 (2014): 813–824. https://doi.org/10.3233/RNN-130351.</a:t>
            </a:r>
          </a:p>
          <a:p>
            <a:pPr>
              <a:lnSpc>
                <a:spcPts val="3126"/>
              </a:lnSpc>
            </a:pPr>
            <a:endParaRPr lang="en-US" sz="2233">
              <a:solidFill>
                <a:srgbClr val="000000"/>
              </a:solidFill>
              <a:latin typeface="Canva Sans 2 Bold"/>
            </a:endParaRPr>
          </a:p>
          <a:p>
            <a:pPr>
              <a:lnSpc>
                <a:spcPts val="3126"/>
              </a:lnSpc>
            </a:pPr>
            <a:r>
              <a:rPr lang="en-US" sz="2233">
                <a:solidFill>
                  <a:srgbClr val="000000"/>
                </a:solidFill>
                <a:latin typeface="Canva Sans 2 Bold"/>
              </a:rPr>
              <a:t>[15] Dakopoulos, D., and N.G. Bourbakis. “Wearable Obstacle Avoidance Electronic Travel Aids for Blind: A Survey.” IEEE Transactions on Systems, Man, and Cybernetics, Part C (Applications and Reviews) 40, no. 1 (January 2010): 25–35. https://doi.org/10.1109/TSMCC.2009.2021255.</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ECF0F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32140" y="6864101"/>
            <a:ext cx="1792167" cy="1845865"/>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425664" y="1548245"/>
            <a:ext cx="1406779" cy="1448929"/>
          </a:xfrm>
          <a:prstGeom prst="rect">
            <a:avLst/>
          </a:prstGeom>
        </p:spPr>
      </p:pic>
      <p:pic>
        <p:nvPicPr>
          <p:cNvPr id="4" name="Picture 4"/>
          <p:cNvPicPr>
            <a:picLocks noChangeAspect="1"/>
          </p:cNvPicPr>
          <p:nvPr/>
        </p:nvPicPr>
        <p:blipFill>
          <a:blip r:embed="rId4"/>
          <a:srcRect t="13905" b="1795"/>
          <a:stretch>
            <a:fillRect/>
          </a:stretch>
        </p:blipFill>
        <p:spPr>
          <a:xfrm>
            <a:off x="0" y="9539915"/>
            <a:ext cx="4374869" cy="747085"/>
          </a:xfrm>
          <a:prstGeom prst="rect">
            <a:avLst/>
          </a:prstGeom>
        </p:spPr>
      </p:pic>
      <p:grpSp>
        <p:nvGrpSpPr>
          <p:cNvPr id="5" name="Group 5"/>
          <p:cNvGrpSpPr>
            <a:grpSpLocks noChangeAspect="1"/>
          </p:cNvGrpSpPr>
          <p:nvPr/>
        </p:nvGrpSpPr>
        <p:grpSpPr>
          <a:xfrm>
            <a:off x="1632140" y="1028700"/>
            <a:ext cx="5246391" cy="5246370"/>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t="-11788" b="-22524"/>
              </a:stretch>
            </a:blipFill>
          </p:spPr>
        </p:sp>
      </p:grpSp>
      <p:sp>
        <p:nvSpPr>
          <p:cNvPr id="7" name="TextBox 7"/>
          <p:cNvSpPr txBox="1"/>
          <p:nvPr/>
        </p:nvSpPr>
        <p:spPr>
          <a:xfrm>
            <a:off x="6521600" y="4786529"/>
            <a:ext cx="8720418" cy="1065657"/>
          </a:xfrm>
          <a:prstGeom prst="rect">
            <a:avLst/>
          </a:prstGeom>
        </p:spPr>
        <p:txBody>
          <a:bodyPr lIns="0" tIns="0" rIns="0" bIns="0" rtlCol="0" anchor="t">
            <a:spAutoFit/>
          </a:bodyPr>
          <a:lstStyle/>
          <a:p>
            <a:pPr algn="ctr">
              <a:lnSpc>
                <a:spcPts val="8424"/>
              </a:lnSpc>
            </a:pPr>
            <a:r>
              <a:rPr lang="en-US" sz="7200">
                <a:solidFill>
                  <a:srgbClr val="000000"/>
                </a:solidFill>
                <a:latin typeface="Open Sauce SemiBold"/>
              </a:rPr>
              <a:t>Semini J.P.D.L.</a:t>
            </a:r>
          </a:p>
        </p:txBody>
      </p:sp>
      <p:sp>
        <p:nvSpPr>
          <p:cNvPr id="8" name="TextBox 8"/>
          <p:cNvSpPr txBox="1"/>
          <p:nvPr/>
        </p:nvSpPr>
        <p:spPr>
          <a:xfrm>
            <a:off x="7959459" y="7562561"/>
            <a:ext cx="5844699" cy="448310"/>
          </a:xfrm>
          <a:prstGeom prst="rect">
            <a:avLst/>
          </a:prstGeom>
        </p:spPr>
        <p:txBody>
          <a:bodyPr lIns="0" tIns="0" rIns="0" bIns="0" rtlCol="0" anchor="t">
            <a:spAutoFit/>
          </a:bodyPr>
          <a:lstStyle/>
          <a:p>
            <a:pPr algn="ctr">
              <a:lnSpc>
                <a:spcPts val="3639"/>
              </a:lnSpc>
            </a:pPr>
            <a:r>
              <a:rPr lang="en-US" sz="2599">
                <a:solidFill>
                  <a:srgbClr val="000000"/>
                </a:solidFill>
                <a:latin typeface="Canva Sans 1 Bold"/>
              </a:rPr>
              <a:t>INFORMATION TECHNOLOGY</a:t>
            </a:r>
          </a:p>
        </p:txBody>
      </p:sp>
      <p:sp>
        <p:nvSpPr>
          <p:cNvPr id="9" name="TextBox 9"/>
          <p:cNvSpPr txBox="1"/>
          <p:nvPr/>
        </p:nvSpPr>
        <p:spPr>
          <a:xfrm>
            <a:off x="6521600" y="6017571"/>
            <a:ext cx="8720418" cy="1065657"/>
          </a:xfrm>
          <a:prstGeom prst="rect">
            <a:avLst/>
          </a:prstGeom>
        </p:spPr>
        <p:txBody>
          <a:bodyPr lIns="0" tIns="0" rIns="0" bIns="0" rtlCol="0" anchor="t">
            <a:spAutoFit/>
          </a:bodyPr>
          <a:lstStyle/>
          <a:p>
            <a:pPr algn="ctr">
              <a:lnSpc>
                <a:spcPts val="8424"/>
              </a:lnSpc>
            </a:pPr>
            <a:r>
              <a:rPr lang="en-US" sz="7200">
                <a:solidFill>
                  <a:srgbClr val="000000"/>
                </a:solidFill>
                <a:latin typeface="Open Sauce SemiBold"/>
              </a:rPr>
              <a:t>IT20241346</a:t>
            </a:r>
          </a:p>
        </p:txBody>
      </p:sp>
      <p:sp>
        <p:nvSpPr>
          <p:cNvPr id="10" name="TextBox 10"/>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sp>
        <p:nvSpPr>
          <p:cNvPr id="11" name="TextBox 11"/>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a:stretch>
            <a:fillRect/>
          </a:stretch>
        </p:blipFill>
        <p:spPr>
          <a:xfrm>
            <a:off x="523132" y="3386890"/>
            <a:ext cx="5540359" cy="3102601"/>
          </a:xfrm>
          <a:prstGeom prst="rect">
            <a:avLst/>
          </a:prstGeom>
        </p:spPr>
      </p:pic>
      <p:pic>
        <p:nvPicPr>
          <p:cNvPr id="5" name="Picture 5"/>
          <p:cNvPicPr>
            <a:picLocks noChangeAspect="1"/>
          </p:cNvPicPr>
          <p:nvPr/>
        </p:nvPicPr>
        <p:blipFill>
          <a:blip r:embed="rId4"/>
          <a:srcRect/>
          <a:stretch>
            <a:fillRect/>
          </a:stretch>
        </p:blipFill>
        <p:spPr>
          <a:xfrm>
            <a:off x="5247626" y="2024063"/>
            <a:ext cx="2067901" cy="2067901"/>
          </a:xfrm>
          <a:prstGeom prst="rect">
            <a:avLst/>
          </a:prstGeom>
        </p:spPr>
      </p:pic>
      <p:sp>
        <p:nvSpPr>
          <p:cNvPr id="6" name="TextBox 6"/>
          <p:cNvSpPr txBox="1"/>
          <p:nvPr/>
        </p:nvSpPr>
        <p:spPr>
          <a:xfrm>
            <a:off x="7165370" y="4111014"/>
            <a:ext cx="10658804" cy="2084022"/>
          </a:xfrm>
          <a:prstGeom prst="rect">
            <a:avLst/>
          </a:prstGeom>
        </p:spPr>
        <p:txBody>
          <a:bodyPr lIns="0" tIns="0" rIns="0" bIns="0" rtlCol="0" anchor="t">
            <a:spAutoFit/>
          </a:bodyPr>
          <a:lstStyle/>
          <a:p>
            <a:pPr algn="ctr">
              <a:lnSpc>
                <a:spcPts val="8175"/>
              </a:lnSpc>
            </a:pPr>
            <a:r>
              <a:rPr lang="en-US" sz="6987">
                <a:solidFill>
                  <a:srgbClr val="000000"/>
                </a:solidFill>
                <a:latin typeface="Open Sauce SemiBold Bold"/>
              </a:rPr>
              <a:t>OPTICAL  CHARACTER RECOGNITION (OCR)</a:t>
            </a: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2605324" y="6238390"/>
            <a:ext cx="5392696" cy="3019910"/>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sp>
        <p:nvSpPr>
          <p:cNvPr id="5" name="TextBox 5"/>
          <p:cNvSpPr txBox="1"/>
          <p:nvPr/>
        </p:nvSpPr>
        <p:spPr>
          <a:xfrm>
            <a:off x="5212162" y="510159"/>
            <a:ext cx="78636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INTRODUCTION</a:t>
            </a:r>
          </a:p>
        </p:txBody>
      </p:sp>
      <p:sp>
        <p:nvSpPr>
          <p:cNvPr id="6" name="TextBox 6"/>
          <p:cNvSpPr txBox="1"/>
          <p:nvPr/>
        </p:nvSpPr>
        <p:spPr>
          <a:xfrm>
            <a:off x="1541461" y="1963834"/>
            <a:ext cx="15851122" cy="4730114"/>
          </a:xfrm>
          <a:prstGeom prst="rect">
            <a:avLst/>
          </a:prstGeom>
        </p:spPr>
        <p:txBody>
          <a:bodyPr lIns="0" tIns="0" rIns="0" bIns="0" rtlCol="0" anchor="t">
            <a:spAutoFit/>
          </a:bodyPr>
          <a:lstStyle/>
          <a:p>
            <a:pPr marL="474979" lvl="1" indent="-237490" algn="just">
              <a:lnSpc>
                <a:spcPts val="3079"/>
              </a:lnSpc>
              <a:buFont typeface="Arial"/>
              <a:buChar char="•"/>
            </a:pPr>
            <a:r>
              <a:rPr lang="en-US" sz="2199">
                <a:solidFill>
                  <a:srgbClr val="000000"/>
                </a:solidFill>
                <a:latin typeface="Canva Sans 2 Bold"/>
              </a:rPr>
              <a:t>Optical character recognition is the process of classification of optical patterns contained in a digital image. This turns images of typed, handwritten, or printed text into machine-encoded text that might be electronic or mechanical. </a:t>
            </a:r>
          </a:p>
          <a:p>
            <a:pPr algn="just">
              <a:lnSpc>
                <a:spcPts val="3079"/>
              </a:lnSpc>
            </a:pPr>
            <a:endParaRPr lang="en-US" sz="2199">
              <a:solidFill>
                <a:srgbClr val="000000"/>
              </a:solidFill>
              <a:latin typeface="Canva Sans 2 Bold"/>
            </a:endParaRPr>
          </a:p>
          <a:p>
            <a:pPr marL="474979" lvl="1" indent="-237490" algn="just">
              <a:lnSpc>
                <a:spcPts val="3079"/>
              </a:lnSpc>
              <a:buFont typeface="Arial"/>
              <a:buChar char="•"/>
            </a:pPr>
            <a:r>
              <a:rPr lang="en-US" sz="2199">
                <a:solidFill>
                  <a:srgbClr val="000000"/>
                </a:solidFill>
                <a:latin typeface="Canva Sans 2 Bold"/>
              </a:rPr>
              <a:t>This allows users to scan and recognize text from images or documents using the camera of their smartphone. With the help of OCR technology, the app can convert recognized text into spoken words, allowing visually impaired individuals to access and understand the content.</a:t>
            </a:r>
          </a:p>
          <a:p>
            <a:pPr algn="just">
              <a:lnSpc>
                <a:spcPts val="3079"/>
              </a:lnSpc>
            </a:pPr>
            <a:endParaRPr lang="en-US" sz="2199">
              <a:solidFill>
                <a:srgbClr val="000000"/>
              </a:solidFill>
              <a:latin typeface="Canva Sans 2 Bold"/>
            </a:endParaRPr>
          </a:p>
          <a:p>
            <a:pPr marL="474979" lvl="1" indent="-237490" algn="just">
              <a:lnSpc>
                <a:spcPts val="3079"/>
              </a:lnSpc>
              <a:buFont typeface="Arial"/>
              <a:buChar char="•"/>
            </a:pPr>
            <a:r>
              <a:rPr lang="en-US" sz="2199">
                <a:solidFill>
                  <a:srgbClr val="000000"/>
                </a:solidFill>
                <a:latin typeface="Canva Sans 2 Bold"/>
              </a:rPr>
              <a:t>We understand the importance of inclusive technology, and we are committed to providing visually impaired individuals with the tools they need to access information and enhance their quality of life. With the OCR part of our app, users can read books.</a:t>
            </a:r>
          </a:p>
          <a:p>
            <a:pPr algn="just">
              <a:lnSpc>
                <a:spcPts val="3640"/>
              </a:lnSpc>
            </a:pPr>
            <a:endParaRPr lang="en-US" sz="2199">
              <a:solidFill>
                <a:srgbClr val="000000"/>
              </a:solidFill>
              <a:latin typeface="Canva Sans 2 Bold"/>
            </a:endParaRP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8" name="TextBox 8"/>
          <p:cNvSpPr txBox="1"/>
          <p:nvPr/>
        </p:nvSpPr>
        <p:spPr>
          <a:xfrm>
            <a:off x="1541461" y="6701409"/>
            <a:ext cx="10765701" cy="76327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Most existing OCR programs are designed for English and industrial use, so this application is mainly for the Sinhala language.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b="14157"/>
          <a:stretch>
            <a:fillRect/>
          </a:stretch>
        </p:blipFill>
        <p:spPr>
          <a:xfrm>
            <a:off x="13877712" y="4890194"/>
            <a:ext cx="4278528" cy="4368106"/>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sp>
        <p:nvSpPr>
          <p:cNvPr id="5" name="TextBox 5"/>
          <p:cNvSpPr txBox="1"/>
          <p:nvPr/>
        </p:nvSpPr>
        <p:spPr>
          <a:xfrm>
            <a:off x="4374869" y="696757"/>
            <a:ext cx="104479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RESEARCH QUESTION</a:t>
            </a:r>
          </a:p>
        </p:txBody>
      </p:sp>
      <p:sp>
        <p:nvSpPr>
          <p:cNvPr id="6" name="TextBox 6"/>
          <p:cNvSpPr txBox="1"/>
          <p:nvPr/>
        </p:nvSpPr>
        <p:spPr>
          <a:xfrm>
            <a:off x="680763" y="2235328"/>
            <a:ext cx="15336214" cy="3887470"/>
          </a:xfrm>
          <a:prstGeom prst="rect">
            <a:avLst/>
          </a:prstGeom>
        </p:spPr>
        <p:txBody>
          <a:bodyPr lIns="0" tIns="0" rIns="0" bIns="0" rtlCol="0" anchor="t">
            <a:spAutoFit/>
          </a:bodyPr>
          <a:lstStyle/>
          <a:p>
            <a:pPr marL="474979" lvl="1" indent="-237490" algn="just">
              <a:lnSpc>
                <a:spcPts val="3079"/>
              </a:lnSpc>
              <a:buFont typeface="Arial"/>
              <a:buChar char="•"/>
            </a:pPr>
            <a:r>
              <a:rPr lang="en-US" sz="2199">
                <a:solidFill>
                  <a:srgbClr val="000000"/>
                </a:solidFill>
                <a:latin typeface="Canva Sans 2 Bold"/>
              </a:rPr>
              <a:t>What are the key features and functionalities that blind users look for in an OCR mobile app, and how can these be optimized for a better user experience?</a:t>
            </a:r>
          </a:p>
          <a:p>
            <a:pPr algn="just">
              <a:lnSpc>
                <a:spcPts val="3079"/>
              </a:lnSpc>
            </a:pPr>
            <a:endParaRPr lang="en-US" sz="2199">
              <a:solidFill>
                <a:srgbClr val="000000"/>
              </a:solidFill>
              <a:latin typeface="Canva Sans 2 Bold"/>
            </a:endParaRPr>
          </a:p>
          <a:p>
            <a:pPr marL="474979" lvl="1" indent="-237490" algn="just">
              <a:lnSpc>
                <a:spcPts val="3079"/>
              </a:lnSpc>
              <a:buFont typeface="Arial"/>
              <a:buChar char="•"/>
            </a:pPr>
            <a:r>
              <a:rPr lang="en-US" sz="2199">
                <a:solidFill>
                  <a:srgbClr val="000000"/>
                </a:solidFill>
                <a:latin typeface="Canva Sans 2 Bold"/>
              </a:rPr>
              <a:t>What are the current challenges and limitations in OCR technology for mobile apps, and how can they be overcome to improve the accuracy and speed of text recognition?</a:t>
            </a:r>
          </a:p>
          <a:p>
            <a:pPr algn="just">
              <a:lnSpc>
                <a:spcPts val="3079"/>
              </a:lnSpc>
            </a:pPr>
            <a:endParaRPr lang="en-US" sz="2199">
              <a:solidFill>
                <a:srgbClr val="000000"/>
              </a:solidFill>
              <a:latin typeface="Canva Sans 2 Bold"/>
            </a:endParaRPr>
          </a:p>
          <a:p>
            <a:pPr marL="474979" lvl="1" indent="-237490" algn="just">
              <a:lnSpc>
                <a:spcPts val="3079"/>
              </a:lnSpc>
              <a:buFont typeface="Arial"/>
              <a:buChar char="•"/>
            </a:pPr>
            <a:r>
              <a:rPr lang="en-US" sz="2199">
                <a:solidFill>
                  <a:srgbClr val="000000"/>
                </a:solidFill>
                <a:latin typeface="Canva Sans 2 Bold"/>
              </a:rPr>
              <a:t>What are the best ways to train and educate blind people on how to use OCR mobile apps effectively, and what are some common barriers to adoption and usage?</a:t>
            </a:r>
          </a:p>
          <a:p>
            <a:pPr algn="just">
              <a:lnSpc>
                <a:spcPts val="3079"/>
              </a:lnSpc>
            </a:pPr>
            <a:endParaRPr lang="en-US" sz="2199">
              <a:solidFill>
                <a:srgbClr val="000000"/>
              </a:solidFill>
              <a:latin typeface="Canva Sans 2 Bold"/>
            </a:endParaRPr>
          </a:p>
          <a:p>
            <a:pPr marL="474979" lvl="1" indent="-237490" algn="just">
              <a:lnSpc>
                <a:spcPts val="3079"/>
              </a:lnSpc>
              <a:buFont typeface="Arial"/>
              <a:buChar char="•"/>
            </a:pPr>
            <a:r>
              <a:rPr lang="en-US" sz="2199">
                <a:solidFill>
                  <a:srgbClr val="000000"/>
                </a:solidFill>
                <a:latin typeface="Canva Sans 2 Bold"/>
              </a:rPr>
              <a:t>How can OCR technology be combined with other assistive technologies, such as voice assistants?</a:t>
            </a:r>
          </a:p>
        </p:txBody>
      </p:sp>
      <p:sp>
        <p:nvSpPr>
          <p:cNvPr id="7" name="TextBox 7"/>
          <p:cNvSpPr txBox="1"/>
          <p:nvPr/>
        </p:nvSpPr>
        <p:spPr>
          <a:xfrm>
            <a:off x="680763" y="6364683"/>
            <a:ext cx="12297437" cy="76327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The challenge of achieving high accuracy and reliability in text recognition, particularly when dealing with a wide range of fonts, styles, and languages</a:t>
            </a:r>
          </a:p>
        </p:txBody>
      </p:sp>
      <p:sp>
        <p:nvSpPr>
          <p:cNvPr id="8" name="TextBox 8"/>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l="17604" r="17604"/>
          <a:stretch>
            <a:fillRect/>
          </a:stretch>
        </p:blipFill>
        <p:spPr>
          <a:xfrm>
            <a:off x="9369396" y="2614524"/>
            <a:ext cx="8918604" cy="6223207"/>
          </a:xfrm>
          <a:prstGeom prst="rect">
            <a:avLst/>
          </a:prstGeom>
        </p:spPr>
      </p:pic>
      <p:sp>
        <p:nvSpPr>
          <p:cNvPr id="5" name="TextBox 5"/>
          <p:cNvSpPr txBox="1"/>
          <p:nvPr/>
        </p:nvSpPr>
        <p:spPr>
          <a:xfrm>
            <a:off x="4374869" y="696757"/>
            <a:ext cx="104479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RESEARCH PROBLEM</a:t>
            </a:r>
          </a:p>
        </p:txBody>
      </p:sp>
      <p:sp>
        <p:nvSpPr>
          <p:cNvPr id="6" name="TextBox 6"/>
          <p:cNvSpPr txBox="1"/>
          <p:nvPr/>
        </p:nvSpPr>
        <p:spPr>
          <a:xfrm>
            <a:off x="1153064" y="3866026"/>
            <a:ext cx="8216333" cy="3191508"/>
          </a:xfrm>
          <a:prstGeom prst="rect">
            <a:avLst/>
          </a:prstGeom>
        </p:spPr>
        <p:txBody>
          <a:bodyPr lIns="0" tIns="0" rIns="0" bIns="0" rtlCol="0" anchor="t">
            <a:spAutoFit/>
          </a:bodyPr>
          <a:lstStyle/>
          <a:p>
            <a:pPr marL="561353" lvl="1" indent="-280677">
              <a:lnSpc>
                <a:spcPts val="3640"/>
              </a:lnSpc>
              <a:buFont typeface="Arial"/>
              <a:buChar char="•"/>
            </a:pPr>
            <a:r>
              <a:rPr lang="en-US" sz="2600">
                <a:solidFill>
                  <a:srgbClr val="000000"/>
                </a:solidFill>
                <a:latin typeface="Canva Sans 2 Bold"/>
              </a:rPr>
              <a:t>Most visually impaired people in Sri Lanka doesn't have a proper platform to capture the texts they need and read it.</a:t>
            </a:r>
          </a:p>
          <a:p>
            <a:pPr marL="561353" lvl="1" indent="-280677">
              <a:lnSpc>
                <a:spcPts val="3640"/>
              </a:lnSpc>
              <a:buFont typeface="Arial"/>
              <a:buChar char="•"/>
            </a:pPr>
            <a:r>
              <a:rPr lang="en-US" sz="2600">
                <a:solidFill>
                  <a:srgbClr val="000000"/>
                </a:solidFill>
                <a:latin typeface="Canva Sans 2 Bold"/>
              </a:rPr>
              <a:t>Identify the limitations  of visually impaired people while using a smart phone and thier knowledge about the technology. </a:t>
            </a:r>
          </a:p>
          <a:p>
            <a:pPr>
              <a:lnSpc>
                <a:spcPts val="3640"/>
              </a:lnSpc>
            </a:pPr>
            <a:endParaRPr lang="en-US" sz="2600">
              <a:solidFill>
                <a:srgbClr val="000000"/>
              </a:solidFill>
              <a:latin typeface="Canva Sans 2 Bold"/>
            </a:endParaRP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113400" y="2094357"/>
            <a:ext cx="3579696" cy="368695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6866561" y="8409482"/>
            <a:ext cx="1154179" cy="1154179"/>
          </a:xfrm>
          <a:prstGeom prst="rect">
            <a:avLst/>
          </a:prstGeom>
        </p:spPr>
      </p:pic>
      <p:sp>
        <p:nvSpPr>
          <p:cNvPr id="4" name="TextBox 4"/>
          <p:cNvSpPr txBox="1"/>
          <p:nvPr/>
        </p:nvSpPr>
        <p:spPr>
          <a:xfrm>
            <a:off x="1028700" y="2781986"/>
            <a:ext cx="9084700" cy="544957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1 Bold"/>
              </a:rPr>
              <a:t>According to the World Health Organization (WHO), there are 285 million physically impaired individuals worldwide, including 39 million blind people. </a:t>
            </a:r>
          </a:p>
          <a:p>
            <a:pPr>
              <a:lnSpc>
                <a:spcPts val="3079"/>
              </a:lnSpc>
            </a:pPr>
            <a:endParaRPr lang="en-US" sz="2199">
              <a:solidFill>
                <a:srgbClr val="000000"/>
              </a:solidFill>
              <a:latin typeface="Canva Sans 1 Bold"/>
            </a:endParaRPr>
          </a:p>
          <a:p>
            <a:pPr marL="474979" lvl="1" indent="-237490">
              <a:lnSpc>
                <a:spcPts val="3079"/>
              </a:lnSpc>
              <a:buFont typeface="Arial"/>
              <a:buChar char="•"/>
            </a:pPr>
            <a:r>
              <a:rPr lang="en-US" sz="2199">
                <a:solidFill>
                  <a:srgbClr val="000000"/>
                </a:solidFill>
                <a:latin typeface="Canva Sans 1 Bold"/>
              </a:rPr>
              <a:t>Communicating with blind persons requires a different approach than communicating with sighted individuals.</a:t>
            </a:r>
          </a:p>
          <a:p>
            <a:pPr>
              <a:lnSpc>
                <a:spcPts val="3079"/>
              </a:lnSpc>
            </a:pPr>
            <a:endParaRPr lang="en-US" sz="2199">
              <a:solidFill>
                <a:srgbClr val="000000"/>
              </a:solidFill>
              <a:latin typeface="Canva Sans 1 Bold"/>
            </a:endParaRPr>
          </a:p>
          <a:p>
            <a:pPr marL="474979" lvl="1" indent="-237490">
              <a:lnSpc>
                <a:spcPts val="3079"/>
              </a:lnSpc>
              <a:buFont typeface="Arial"/>
              <a:buChar char="•"/>
            </a:pPr>
            <a:r>
              <a:rPr lang="en-US" sz="2199">
                <a:solidFill>
                  <a:srgbClr val="000000"/>
                </a:solidFill>
                <a:latin typeface="Canva Sans 1 Bold"/>
              </a:rPr>
              <a:t>Verbal communication, tactile communication, and assistive technology are some of the ways to communicate with blind people.</a:t>
            </a:r>
          </a:p>
          <a:p>
            <a:pPr>
              <a:lnSpc>
                <a:spcPts val="3079"/>
              </a:lnSpc>
            </a:pPr>
            <a:endParaRPr lang="en-US" sz="2199">
              <a:solidFill>
                <a:srgbClr val="000000"/>
              </a:solidFill>
              <a:latin typeface="Canva Sans 1 Bold"/>
            </a:endParaRPr>
          </a:p>
          <a:p>
            <a:pPr marL="474979" lvl="1" indent="-237490">
              <a:lnSpc>
                <a:spcPts val="3079"/>
              </a:lnSpc>
              <a:buFont typeface="Arial"/>
              <a:buChar char="•"/>
            </a:pPr>
            <a:r>
              <a:rPr lang="en-US" sz="2199">
                <a:solidFill>
                  <a:srgbClr val="000000"/>
                </a:solidFill>
                <a:latin typeface="Canva Sans 1 Bold"/>
              </a:rPr>
              <a:t>Assistive technologies such as text-to-speech software, screen readers, and speech recognition software can also help blind people to communicate with others.</a:t>
            </a:r>
          </a:p>
        </p:txBody>
      </p:sp>
      <p:pic>
        <p:nvPicPr>
          <p:cNvPr id="5" name="Picture 5"/>
          <p:cNvPicPr>
            <a:picLocks noChangeAspect="1"/>
          </p:cNvPicPr>
          <p:nvPr/>
        </p:nvPicPr>
        <p:blipFill>
          <a:blip r:embed="rId6"/>
          <a:srcRect l="10954" r="10954"/>
          <a:stretch>
            <a:fillRect/>
          </a:stretch>
        </p:blipFill>
        <p:spPr>
          <a:xfrm>
            <a:off x="11141878" y="3073322"/>
            <a:ext cx="6301773" cy="5995241"/>
          </a:xfrm>
          <a:prstGeom prst="rect">
            <a:avLst/>
          </a:prstGeom>
        </p:spPr>
      </p:pic>
      <p:pic>
        <p:nvPicPr>
          <p:cNvPr id="6" name="Picture 6"/>
          <p:cNvPicPr>
            <a:picLocks noChangeAspect="1"/>
          </p:cNvPicPr>
          <p:nvPr/>
        </p:nvPicPr>
        <p:blipFill>
          <a:blip r:embed="rId7"/>
          <a:srcRect t="13905" b="1795"/>
          <a:stretch>
            <a:fillRect/>
          </a:stretch>
        </p:blipFill>
        <p:spPr>
          <a:xfrm>
            <a:off x="0" y="9539915"/>
            <a:ext cx="4374869" cy="747085"/>
          </a:xfrm>
          <a:prstGeom prst="rect">
            <a:avLst/>
          </a:prstGeom>
        </p:spPr>
      </p:pic>
      <p:sp>
        <p:nvSpPr>
          <p:cNvPr id="7" name="TextBox 7"/>
          <p:cNvSpPr txBox="1"/>
          <p:nvPr/>
        </p:nvSpPr>
        <p:spPr>
          <a:xfrm>
            <a:off x="1280323" y="1028700"/>
            <a:ext cx="7054934"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Introduction</a:t>
            </a:r>
          </a:p>
        </p:txBody>
      </p:sp>
      <p:sp>
        <p:nvSpPr>
          <p:cNvPr id="8" name="TextBox 8"/>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a:stretch>
            <a:fillRect/>
          </a:stretch>
        </p:blipFill>
        <p:spPr>
          <a:xfrm>
            <a:off x="194939" y="1164896"/>
            <a:ext cx="17927192" cy="7447254"/>
          </a:xfrm>
          <a:prstGeom prst="rect">
            <a:avLst/>
          </a:prstGeom>
        </p:spPr>
      </p:pic>
      <p:sp>
        <p:nvSpPr>
          <p:cNvPr id="5" name="TextBox 5"/>
          <p:cNvSpPr txBox="1"/>
          <p:nvPr/>
        </p:nvSpPr>
        <p:spPr>
          <a:xfrm>
            <a:off x="4751334" y="28575"/>
            <a:ext cx="104479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RESEARCH GAP</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l="9141" t="89" r="5133" b="4344"/>
          <a:stretch>
            <a:fillRect/>
          </a:stretch>
        </p:blipFill>
        <p:spPr>
          <a:xfrm>
            <a:off x="-75001" y="2102855"/>
            <a:ext cx="18640067" cy="6081289"/>
          </a:xfrm>
          <a:prstGeom prst="rect">
            <a:avLst/>
          </a:prstGeom>
        </p:spPr>
      </p:pic>
      <p:sp>
        <p:nvSpPr>
          <p:cNvPr id="5" name="TextBox 5"/>
          <p:cNvSpPr txBox="1"/>
          <p:nvPr/>
        </p:nvSpPr>
        <p:spPr>
          <a:xfrm>
            <a:off x="6030829" y="1057275"/>
            <a:ext cx="104479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OBJECTIVES</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l="7830" t="1496" r="4364" b="10561"/>
          <a:stretch>
            <a:fillRect/>
          </a:stretch>
        </p:blipFill>
        <p:spPr>
          <a:xfrm>
            <a:off x="0" y="1259880"/>
            <a:ext cx="17259300" cy="8189327"/>
          </a:xfrm>
          <a:prstGeom prst="rect">
            <a:avLst/>
          </a:prstGeom>
        </p:spPr>
      </p:pic>
      <p:pic>
        <p:nvPicPr>
          <p:cNvPr id="5" name="Picture 5"/>
          <p:cNvPicPr>
            <a:picLocks noChangeAspect="1"/>
          </p:cNvPicPr>
          <p:nvPr/>
        </p:nvPicPr>
        <p:blipFill>
          <a:blip r:embed="rId4"/>
          <a:srcRect/>
          <a:stretch>
            <a:fillRect/>
          </a:stretch>
        </p:blipFill>
        <p:spPr>
          <a:xfrm>
            <a:off x="1556453" y="4212392"/>
            <a:ext cx="2249717" cy="1651292"/>
          </a:xfrm>
          <a:prstGeom prst="rect">
            <a:avLst/>
          </a:prstGeom>
        </p:spPr>
      </p:pic>
      <p:pic>
        <p:nvPicPr>
          <p:cNvPr id="6" name="Picture 6"/>
          <p:cNvPicPr>
            <a:picLocks noChangeAspect="1"/>
          </p:cNvPicPr>
          <p:nvPr/>
        </p:nvPicPr>
        <p:blipFill>
          <a:blip r:embed="rId5"/>
          <a:srcRect/>
          <a:stretch>
            <a:fillRect/>
          </a:stretch>
        </p:blipFill>
        <p:spPr>
          <a:xfrm>
            <a:off x="11189995" y="7479196"/>
            <a:ext cx="3211710" cy="967291"/>
          </a:xfrm>
          <a:prstGeom prst="rect">
            <a:avLst/>
          </a:prstGeom>
        </p:spPr>
      </p:pic>
      <p:sp>
        <p:nvSpPr>
          <p:cNvPr id="7" name="TextBox 7"/>
          <p:cNvSpPr txBox="1"/>
          <p:nvPr/>
        </p:nvSpPr>
        <p:spPr>
          <a:xfrm>
            <a:off x="1556453" y="66237"/>
            <a:ext cx="15779651" cy="1226819"/>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METHODOLOGY SYSTEM DIAGRAM</a:t>
            </a:r>
          </a:p>
        </p:txBody>
      </p:sp>
      <p:sp>
        <p:nvSpPr>
          <p:cNvPr id="8" name="TextBox 8"/>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a:stretch>
            <a:fillRect/>
          </a:stretch>
        </p:blipFill>
        <p:spPr>
          <a:xfrm>
            <a:off x="11647416" y="2542832"/>
            <a:ext cx="1565430" cy="1565430"/>
          </a:xfrm>
          <a:prstGeom prst="rect">
            <a:avLst/>
          </a:prstGeom>
        </p:spPr>
      </p:pic>
      <p:pic>
        <p:nvPicPr>
          <p:cNvPr id="5" name="Picture 5"/>
          <p:cNvPicPr>
            <a:picLocks noChangeAspect="1"/>
          </p:cNvPicPr>
          <p:nvPr/>
        </p:nvPicPr>
        <p:blipFill>
          <a:blip r:embed="rId4"/>
          <a:srcRect/>
          <a:stretch>
            <a:fillRect/>
          </a:stretch>
        </p:blipFill>
        <p:spPr>
          <a:xfrm>
            <a:off x="14234729" y="2297544"/>
            <a:ext cx="2845956" cy="2845956"/>
          </a:xfrm>
          <a:prstGeom prst="rect">
            <a:avLst/>
          </a:prstGeom>
        </p:spPr>
      </p:pic>
      <p:pic>
        <p:nvPicPr>
          <p:cNvPr id="6" name="Picture 6"/>
          <p:cNvPicPr>
            <a:picLocks noChangeAspect="1"/>
          </p:cNvPicPr>
          <p:nvPr/>
        </p:nvPicPr>
        <p:blipFill>
          <a:blip r:embed="rId5"/>
          <a:srcRect/>
          <a:stretch>
            <a:fillRect/>
          </a:stretch>
        </p:blipFill>
        <p:spPr>
          <a:xfrm>
            <a:off x="13997559" y="6566945"/>
            <a:ext cx="3863104" cy="1931552"/>
          </a:xfrm>
          <a:prstGeom prst="rect">
            <a:avLst/>
          </a:prstGeom>
        </p:spPr>
      </p:pic>
      <p:pic>
        <p:nvPicPr>
          <p:cNvPr id="7" name="Picture 7"/>
          <p:cNvPicPr>
            <a:picLocks noChangeAspect="1"/>
          </p:cNvPicPr>
          <p:nvPr/>
        </p:nvPicPr>
        <p:blipFill>
          <a:blip r:embed="rId6"/>
          <a:srcRect/>
          <a:stretch>
            <a:fillRect/>
          </a:stretch>
        </p:blipFill>
        <p:spPr>
          <a:xfrm>
            <a:off x="10769543" y="6936830"/>
            <a:ext cx="2703505" cy="1191782"/>
          </a:xfrm>
          <a:prstGeom prst="rect">
            <a:avLst/>
          </a:prstGeom>
        </p:spPr>
      </p:pic>
      <p:pic>
        <p:nvPicPr>
          <p:cNvPr id="8" name="Picture 8"/>
          <p:cNvPicPr>
            <a:picLocks noChangeAspect="1"/>
          </p:cNvPicPr>
          <p:nvPr/>
        </p:nvPicPr>
        <p:blipFill>
          <a:blip r:embed="rId7"/>
          <a:srcRect/>
          <a:stretch>
            <a:fillRect/>
          </a:stretch>
        </p:blipFill>
        <p:spPr>
          <a:xfrm>
            <a:off x="12121295" y="5184586"/>
            <a:ext cx="2113434" cy="1106030"/>
          </a:xfrm>
          <a:prstGeom prst="rect">
            <a:avLst/>
          </a:prstGeom>
        </p:spPr>
      </p:pic>
      <p:pic>
        <p:nvPicPr>
          <p:cNvPr id="9" name="Picture 9"/>
          <p:cNvPicPr>
            <a:picLocks noChangeAspect="1"/>
          </p:cNvPicPr>
          <p:nvPr/>
        </p:nvPicPr>
        <p:blipFill>
          <a:blip r:embed="rId8"/>
          <a:srcRect/>
          <a:stretch>
            <a:fillRect/>
          </a:stretch>
        </p:blipFill>
        <p:spPr>
          <a:xfrm>
            <a:off x="9245033" y="4108261"/>
            <a:ext cx="2097672" cy="1094939"/>
          </a:xfrm>
          <a:prstGeom prst="rect">
            <a:avLst/>
          </a:prstGeom>
        </p:spPr>
      </p:pic>
      <p:sp>
        <p:nvSpPr>
          <p:cNvPr id="10" name="TextBox 10"/>
          <p:cNvSpPr txBox="1"/>
          <p:nvPr/>
        </p:nvSpPr>
        <p:spPr>
          <a:xfrm>
            <a:off x="5420558" y="239740"/>
            <a:ext cx="7446883" cy="1226820"/>
          </a:xfrm>
          <a:prstGeom prst="rect">
            <a:avLst/>
          </a:prstGeom>
        </p:spPr>
        <p:txBody>
          <a:bodyPr lIns="0" tIns="0" rIns="0" bIns="0" rtlCol="0" anchor="t">
            <a:spAutoFit/>
          </a:bodyPr>
          <a:lstStyle/>
          <a:p>
            <a:pPr marL="0" lvl="0" indent="0" algn="ctr">
              <a:lnSpc>
                <a:spcPts val="10079"/>
              </a:lnSpc>
              <a:spcBef>
                <a:spcPct val="0"/>
              </a:spcBef>
            </a:pPr>
            <a:r>
              <a:rPr lang="en-US" sz="7199">
                <a:solidFill>
                  <a:srgbClr val="000000"/>
                </a:solidFill>
                <a:latin typeface="Canva Sans 2 Bold"/>
              </a:rPr>
              <a:t>TECHNOLOGIES </a:t>
            </a:r>
          </a:p>
        </p:txBody>
      </p:sp>
      <p:sp>
        <p:nvSpPr>
          <p:cNvPr id="11" name="TextBox 11"/>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12" name="TextBox 12"/>
          <p:cNvSpPr txBox="1"/>
          <p:nvPr/>
        </p:nvSpPr>
        <p:spPr>
          <a:xfrm>
            <a:off x="2378678" y="2779405"/>
            <a:ext cx="8747361" cy="478091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2"/>
              </a:rPr>
              <a:t>Android</a:t>
            </a:r>
          </a:p>
          <a:p>
            <a:pPr marL="734059" lvl="1" indent="-367030">
              <a:lnSpc>
                <a:spcPts val="4759"/>
              </a:lnSpc>
              <a:buFont typeface="Arial"/>
              <a:buChar char="•"/>
            </a:pPr>
            <a:r>
              <a:rPr lang="en-US" sz="3399">
                <a:solidFill>
                  <a:srgbClr val="000000"/>
                </a:solidFill>
                <a:latin typeface="Canva Sans 2"/>
              </a:rPr>
              <a:t>Flutter Framework</a:t>
            </a:r>
          </a:p>
          <a:p>
            <a:pPr marL="734059" lvl="1" indent="-367030">
              <a:lnSpc>
                <a:spcPts val="4759"/>
              </a:lnSpc>
              <a:buFont typeface="Arial"/>
              <a:buChar char="•"/>
            </a:pPr>
            <a:r>
              <a:rPr lang="en-US" sz="3399">
                <a:solidFill>
                  <a:srgbClr val="000000"/>
                </a:solidFill>
                <a:latin typeface="Canva Sans 2"/>
              </a:rPr>
              <a:t>Firebase Database</a:t>
            </a:r>
          </a:p>
          <a:p>
            <a:pPr marL="734059" lvl="1" indent="-367030">
              <a:lnSpc>
                <a:spcPts val="4759"/>
              </a:lnSpc>
              <a:buFont typeface="Arial"/>
              <a:buChar char="•"/>
            </a:pPr>
            <a:r>
              <a:rPr lang="en-US" sz="3399">
                <a:solidFill>
                  <a:srgbClr val="000000"/>
                </a:solidFill>
                <a:latin typeface="Canva Sans 2"/>
              </a:rPr>
              <a:t>OCR Engine</a:t>
            </a:r>
          </a:p>
          <a:p>
            <a:pPr marL="734059" lvl="1" indent="-367030">
              <a:lnSpc>
                <a:spcPts val="4759"/>
              </a:lnSpc>
              <a:buFont typeface="Arial"/>
              <a:buChar char="•"/>
            </a:pPr>
            <a:r>
              <a:rPr lang="en-US" sz="3399">
                <a:solidFill>
                  <a:srgbClr val="000000"/>
                </a:solidFill>
                <a:latin typeface="Canva Sans 2"/>
              </a:rPr>
              <a:t>Tesseract OCR </a:t>
            </a:r>
          </a:p>
          <a:p>
            <a:pPr marL="734059" lvl="1" indent="-367030">
              <a:lnSpc>
                <a:spcPts val="4759"/>
              </a:lnSpc>
              <a:buFont typeface="Arial"/>
              <a:buChar char="•"/>
            </a:pPr>
            <a:r>
              <a:rPr lang="en-US" sz="3399">
                <a:solidFill>
                  <a:srgbClr val="000000"/>
                </a:solidFill>
                <a:latin typeface="Canva Sans 2"/>
              </a:rPr>
              <a:t>Google Cloud Vision OCR</a:t>
            </a:r>
          </a:p>
          <a:p>
            <a:pPr marL="734059" lvl="1" indent="-367030">
              <a:lnSpc>
                <a:spcPts val="4759"/>
              </a:lnSpc>
              <a:buFont typeface="Arial"/>
              <a:buChar char="•"/>
            </a:pPr>
            <a:r>
              <a:rPr lang="en-US" sz="3399">
                <a:solidFill>
                  <a:srgbClr val="000000"/>
                </a:solidFill>
                <a:latin typeface="Canva Sans 2"/>
              </a:rPr>
              <a:t>Google API</a:t>
            </a:r>
          </a:p>
          <a:p>
            <a:pPr marL="734059" lvl="1" indent="-367030">
              <a:lnSpc>
                <a:spcPts val="4759"/>
              </a:lnSpc>
              <a:buFont typeface="Arial"/>
              <a:buChar char="•"/>
            </a:pPr>
            <a:r>
              <a:rPr lang="en-US" sz="3399">
                <a:solidFill>
                  <a:srgbClr val="000000"/>
                </a:solidFill>
                <a:latin typeface="Canva Sans 2"/>
              </a:rPr>
              <a:t>Natural Language Processing</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a:stretch>
            <a:fillRect/>
          </a:stretch>
        </p:blipFill>
        <p:spPr>
          <a:xfrm>
            <a:off x="11684275" y="6046057"/>
            <a:ext cx="6416690" cy="2954662"/>
          </a:xfrm>
          <a:prstGeom prst="rect">
            <a:avLst/>
          </a:prstGeom>
        </p:spPr>
      </p:pic>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6142509" y="89736"/>
            <a:ext cx="6002982"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TECHNIQUES</a:t>
            </a:r>
          </a:p>
        </p:txBody>
      </p:sp>
      <p:sp>
        <p:nvSpPr>
          <p:cNvPr id="7" name="TextBox 7"/>
          <p:cNvSpPr txBox="1"/>
          <p:nvPr/>
        </p:nvSpPr>
        <p:spPr>
          <a:xfrm>
            <a:off x="1970296" y="1344312"/>
            <a:ext cx="15289004" cy="701167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OCR engine: The OCR engine is the core component of the app, which is responsible for converting the scanned image into text. The OCR engine should be able to recognize different fonts and text sizes accurately</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Accessibility: The app should be designed to be accessible for users with different levels of visual impairment.</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Testing: Testing is a critical component of app development, and it is especially important when building an app for blind users. The app should be tested with blind users to ensure that it is accessible and easy to use.</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Techniques for continuous integration and deployment can make it possible to update the app more efficiently and frequently</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Localization techniques can ensure that the app is properly </a:t>
            </a:r>
          </a:p>
          <a:p>
            <a:pPr>
              <a:lnSpc>
                <a:spcPts val="3079"/>
              </a:lnSpc>
            </a:pPr>
            <a:r>
              <a:rPr lang="en-US" sz="2199">
                <a:solidFill>
                  <a:srgbClr val="000000"/>
                </a:solidFill>
                <a:latin typeface="Canva Sans 2 Bold"/>
              </a:rPr>
              <a:t>       adapted to the Sinhala language and culture.</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 The device's storage should be used to store the image that </a:t>
            </a:r>
          </a:p>
          <a:p>
            <a:pPr>
              <a:lnSpc>
                <a:spcPts val="3079"/>
              </a:lnSpc>
            </a:pPr>
            <a:r>
              <a:rPr lang="en-US" sz="2199">
                <a:solidFill>
                  <a:srgbClr val="000000"/>
                </a:solidFill>
                <a:latin typeface="Canva Sans 2 Bold"/>
              </a:rPr>
              <a:t>        was captured.</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a:stretch>
            <a:fillRect/>
          </a:stretch>
        </p:blipFill>
        <p:spPr>
          <a:xfrm>
            <a:off x="11535801" y="5143500"/>
            <a:ext cx="6131842" cy="4396415"/>
          </a:xfrm>
          <a:prstGeom prst="rect">
            <a:avLst/>
          </a:prstGeom>
        </p:spPr>
      </p:pic>
      <p:sp>
        <p:nvSpPr>
          <p:cNvPr id="5" name="TextBox 5"/>
          <p:cNvSpPr txBox="1"/>
          <p:nvPr/>
        </p:nvSpPr>
        <p:spPr>
          <a:xfrm>
            <a:off x="5611543" y="367131"/>
            <a:ext cx="7266980"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REQUIREMENTS</a:t>
            </a:r>
          </a:p>
        </p:txBody>
      </p:sp>
      <p:sp>
        <p:nvSpPr>
          <p:cNvPr id="6" name="TextBox 6"/>
          <p:cNvSpPr txBox="1"/>
          <p:nvPr/>
        </p:nvSpPr>
        <p:spPr>
          <a:xfrm>
            <a:off x="0" y="1527264"/>
            <a:ext cx="8090378" cy="580389"/>
          </a:xfrm>
          <a:prstGeom prst="rect">
            <a:avLst/>
          </a:prstGeom>
        </p:spPr>
        <p:txBody>
          <a:bodyPr lIns="0" tIns="0" rIns="0" bIns="0" rtlCol="0" anchor="t">
            <a:spAutoFit/>
          </a:bodyPr>
          <a:lstStyle/>
          <a:p>
            <a:pPr algn="ctr">
              <a:lnSpc>
                <a:spcPts val="4760"/>
              </a:lnSpc>
              <a:spcBef>
                <a:spcPct val="0"/>
              </a:spcBef>
            </a:pPr>
            <a:r>
              <a:rPr lang="en-US" sz="3400">
                <a:solidFill>
                  <a:srgbClr val="000000"/>
                </a:solidFill>
                <a:latin typeface="Canva Sans 2 Bold"/>
              </a:rPr>
              <a:t>Functional Requirements:-</a:t>
            </a:r>
          </a:p>
        </p:txBody>
      </p:sp>
      <p:sp>
        <p:nvSpPr>
          <p:cNvPr id="7" name="TextBox 7"/>
          <p:cNvSpPr txBox="1"/>
          <p:nvPr/>
        </p:nvSpPr>
        <p:spPr>
          <a:xfrm>
            <a:off x="0" y="5790074"/>
            <a:ext cx="9659175" cy="580389"/>
          </a:xfrm>
          <a:prstGeom prst="rect">
            <a:avLst/>
          </a:prstGeom>
        </p:spPr>
        <p:txBody>
          <a:bodyPr lIns="0" tIns="0" rIns="0" bIns="0" rtlCol="0" anchor="t">
            <a:spAutoFit/>
          </a:bodyPr>
          <a:lstStyle/>
          <a:p>
            <a:pPr algn="ctr">
              <a:lnSpc>
                <a:spcPts val="4760"/>
              </a:lnSpc>
              <a:spcBef>
                <a:spcPct val="0"/>
              </a:spcBef>
            </a:pPr>
            <a:r>
              <a:rPr lang="en-US" sz="3400">
                <a:solidFill>
                  <a:srgbClr val="000000"/>
                </a:solidFill>
                <a:latin typeface="Canva Sans 2 Bold"/>
              </a:rPr>
              <a:t>Non -Functional Requirements:-</a:t>
            </a:r>
          </a:p>
        </p:txBody>
      </p:sp>
      <p:sp>
        <p:nvSpPr>
          <p:cNvPr id="8" name="TextBox 8"/>
          <p:cNvSpPr txBox="1"/>
          <p:nvPr/>
        </p:nvSpPr>
        <p:spPr>
          <a:xfrm>
            <a:off x="496584" y="2264555"/>
            <a:ext cx="17496897" cy="4105908"/>
          </a:xfrm>
          <a:prstGeom prst="rect">
            <a:avLst/>
          </a:prstGeom>
        </p:spPr>
        <p:txBody>
          <a:bodyPr lIns="0" tIns="0" rIns="0" bIns="0" rtlCol="0" anchor="t">
            <a:spAutoFit/>
          </a:bodyPr>
          <a:lstStyle/>
          <a:p>
            <a:pPr marL="561353" lvl="1" indent="-280677">
              <a:lnSpc>
                <a:spcPts val="3640"/>
              </a:lnSpc>
              <a:buFont typeface="Arial"/>
              <a:buChar char="•"/>
            </a:pPr>
            <a:r>
              <a:rPr lang="en-US" sz="2600">
                <a:solidFill>
                  <a:srgbClr val="000000"/>
                </a:solidFill>
                <a:latin typeface="Canva Sans 2 Bold"/>
              </a:rPr>
              <a:t>Accurate character recognition: The OCR software must be able to accurately recognize characters from scanned images, even if they are of poor quality or resolution.</a:t>
            </a:r>
          </a:p>
          <a:p>
            <a:pPr marL="561353" lvl="1" indent="-280677">
              <a:lnSpc>
                <a:spcPts val="3640"/>
              </a:lnSpc>
              <a:buFont typeface="Arial"/>
              <a:buChar char="•"/>
            </a:pPr>
            <a:r>
              <a:rPr lang="en-US" sz="2600">
                <a:solidFill>
                  <a:srgbClr val="000000"/>
                </a:solidFill>
                <a:latin typeface="Canva Sans 2 Bold"/>
              </a:rPr>
              <a:t>Language support: The OCR software must be able to recognize characters in Sinhala languages .</a:t>
            </a:r>
          </a:p>
          <a:p>
            <a:pPr marL="561353" lvl="1" indent="-280677">
              <a:lnSpc>
                <a:spcPts val="3640"/>
              </a:lnSpc>
              <a:buFont typeface="Arial"/>
              <a:buChar char="•"/>
            </a:pPr>
            <a:r>
              <a:rPr lang="en-US" sz="2600">
                <a:solidFill>
                  <a:srgbClr val="000000"/>
                </a:solidFill>
                <a:latin typeface="Canva Sans 2 Bold"/>
              </a:rPr>
              <a:t>User customization: The OCR software must allow users to customize the font size  and background of the text for each  of reading.</a:t>
            </a:r>
          </a:p>
          <a:p>
            <a:pPr marL="561353" lvl="1" indent="-280677">
              <a:lnSpc>
                <a:spcPts val="3640"/>
              </a:lnSpc>
              <a:buFont typeface="Arial"/>
              <a:buChar char="•"/>
            </a:pPr>
            <a:r>
              <a:rPr lang="en-US" sz="2600">
                <a:solidFill>
                  <a:srgbClr val="000000"/>
                </a:solidFill>
                <a:latin typeface="Canva Sans 2 Bold"/>
              </a:rPr>
              <a:t>Accessibility features: The OCR software must comply with accessibility guidelines and have features such as when app is not running the program should also be able to start with a voice command</a:t>
            </a:r>
          </a:p>
          <a:p>
            <a:pPr>
              <a:lnSpc>
                <a:spcPts val="3640"/>
              </a:lnSpc>
            </a:pPr>
            <a:endParaRPr lang="en-US" sz="2600">
              <a:solidFill>
                <a:srgbClr val="000000"/>
              </a:solidFill>
              <a:latin typeface="Canva Sans 2 Bold"/>
            </a:endParaRPr>
          </a:p>
          <a:p>
            <a:pPr algn="ctr">
              <a:lnSpc>
                <a:spcPts val="3640"/>
              </a:lnSpc>
              <a:spcBef>
                <a:spcPct val="0"/>
              </a:spcBef>
            </a:pPr>
            <a:endParaRPr lang="en-US" sz="2600">
              <a:solidFill>
                <a:srgbClr val="000000"/>
              </a:solidFill>
              <a:latin typeface="Canva Sans 2 Bold"/>
            </a:endParaRPr>
          </a:p>
        </p:txBody>
      </p:sp>
      <p:sp>
        <p:nvSpPr>
          <p:cNvPr id="9" name="TextBox 9"/>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10" name="TextBox 10"/>
          <p:cNvSpPr txBox="1"/>
          <p:nvPr/>
        </p:nvSpPr>
        <p:spPr>
          <a:xfrm>
            <a:off x="591243" y="6629811"/>
            <a:ext cx="16469917" cy="2277108"/>
          </a:xfrm>
          <a:prstGeom prst="rect">
            <a:avLst/>
          </a:prstGeom>
        </p:spPr>
        <p:txBody>
          <a:bodyPr lIns="0" tIns="0" rIns="0" bIns="0" rtlCol="0" anchor="t">
            <a:spAutoFit/>
          </a:bodyPr>
          <a:lstStyle/>
          <a:p>
            <a:pPr marL="561353" lvl="1" indent="-280677" algn="just">
              <a:lnSpc>
                <a:spcPts val="3640"/>
              </a:lnSpc>
              <a:buFont typeface="Arial"/>
              <a:buChar char="•"/>
            </a:pPr>
            <a:r>
              <a:rPr lang="en-US" sz="2600">
                <a:solidFill>
                  <a:srgbClr val="000000"/>
                </a:solidFill>
                <a:latin typeface="Canva Sans 2 Bold"/>
              </a:rPr>
              <a:t>Reliability </a:t>
            </a:r>
          </a:p>
          <a:p>
            <a:pPr marL="561353" lvl="1" indent="-280677" algn="just">
              <a:lnSpc>
                <a:spcPts val="3640"/>
              </a:lnSpc>
              <a:buFont typeface="Arial"/>
              <a:buChar char="•"/>
            </a:pPr>
            <a:r>
              <a:rPr lang="en-US" sz="2600">
                <a:solidFill>
                  <a:srgbClr val="000000"/>
                </a:solidFill>
                <a:latin typeface="Canva Sans 2 Bold"/>
              </a:rPr>
              <a:t>Performance </a:t>
            </a:r>
          </a:p>
          <a:p>
            <a:pPr marL="561353" lvl="1" indent="-280677" algn="just">
              <a:lnSpc>
                <a:spcPts val="3640"/>
              </a:lnSpc>
              <a:buFont typeface="Arial"/>
              <a:buChar char="•"/>
            </a:pPr>
            <a:r>
              <a:rPr lang="en-US" sz="2600">
                <a:solidFill>
                  <a:srgbClr val="000000"/>
                </a:solidFill>
                <a:latin typeface="Canva Sans 2 Bold"/>
              </a:rPr>
              <a:t>Availability </a:t>
            </a:r>
          </a:p>
          <a:p>
            <a:pPr marL="561353" lvl="1" indent="-280677" algn="just">
              <a:lnSpc>
                <a:spcPts val="3640"/>
              </a:lnSpc>
              <a:buFont typeface="Arial"/>
              <a:buChar char="•"/>
            </a:pPr>
            <a:r>
              <a:rPr lang="en-US" sz="2600">
                <a:solidFill>
                  <a:srgbClr val="000000"/>
                </a:solidFill>
                <a:latin typeface="Canva Sans 2 Bold"/>
              </a:rPr>
              <a:t>Security</a:t>
            </a:r>
          </a:p>
          <a:p>
            <a:pPr marL="561353" lvl="1" indent="-280677" algn="just">
              <a:lnSpc>
                <a:spcPts val="3640"/>
              </a:lnSpc>
              <a:buFont typeface="Arial"/>
              <a:buChar char="•"/>
            </a:pPr>
            <a:r>
              <a:rPr lang="en-US" sz="2600">
                <a:solidFill>
                  <a:srgbClr val="000000"/>
                </a:solidFill>
                <a:latin typeface="Canva Sans 2 Bold"/>
              </a:rPr>
              <a:t>System should respond in real-time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l="8060" r="8060"/>
          <a:stretch>
            <a:fillRect/>
          </a:stretch>
        </p:blipFill>
        <p:spPr>
          <a:xfrm>
            <a:off x="10387405" y="4870765"/>
            <a:ext cx="7694649" cy="3933126"/>
          </a:xfrm>
          <a:prstGeom prst="rect">
            <a:avLst/>
          </a:prstGeom>
        </p:spPr>
      </p:pic>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678109" y="241679"/>
            <a:ext cx="16931781" cy="250315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SOFTWARE &amp; PERSONAL REQUIREMENTS</a:t>
            </a:r>
          </a:p>
        </p:txBody>
      </p:sp>
      <p:sp>
        <p:nvSpPr>
          <p:cNvPr id="7" name="TextBox 7"/>
          <p:cNvSpPr txBox="1"/>
          <p:nvPr/>
        </p:nvSpPr>
        <p:spPr>
          <a:xfrm>
            <a:off x="1028700" y="3022874"/>
            <a:ext cx="4482405" cy="537845"/>
          </a:xfrm>
          <a:prstGeom prst="rect">
            <a:avLst/>
          </a:prstGeom>
        </p:spPr>
        <p:txBody>
          <a:bodyPr lIns="0" tIns="0" rIns="0" bIns="0" rtlCol="0" anchor="t">
            <a:spAutoFit/>
          </a:bodyPr>
          <a:lstStyle/>
          <a:p>
            <a:pPr marL="0" lvl="0" indent="0" algn="ctr">
              <a:lnSpc>
                <a:spcPts val="4480"/>
              </a:lnSpc>
              <a:spcBef>
                <a:spcPct val="0"/>
              </a:spcBef>
            </a:pPr>
            <a:r>
              <a:rPr lang="en-US" sz="3200">
                <a:solidFill>
                  <a:srgbClr val="000000"/>
                </a:solidFill>
                <a:latin typeface="Canva Sans 2 Bold"/>
              </a:rPr>
              <a:t>Software Requirement</a:t>
            </a:r>
          </a:p>
        </p:txBody>
      </p:sp>
      <p:sp>
        <p:nvSpPr>
          <p:cNvPr id="8" name="TextBox 8"/>
          <p:cNvSpPr txBox="1"/>
          <p:nvPr/>
        </p:nvSpPr>
        <p:spPr>
          <a:xfrm>
            <a:off x="1317627" y="3855994"/>
            <a:ext cx="8386957" cy="2325370"/>
          </a:xfrm>
          <a:prstGeom prst="rect">
            <a:avLst/>
          </a:prstGeom>
        </p:spPr>
        <p:txBody>
          <a:bodyPr lIns="0" tIns="0" rIns="0" bIns="0" rtlCol="0" anchor="t">
            <a:spAutoFit/>
          </a:bodyPr>
          <a:lstStyle/>
          <a:p>
            <a:pPr>
              <a:lnSpc>
                <a:spcPts val="3079"/>
              </a:lnSpc>
            </a:pPr>
            <a:endParaRPr/>
          </a:p>
          <a:p>
            <a:pPr marL="474979" lvl="1" indent="-237490">
              <a:lnSpc>
                <a:spcPts val="3079"/>
              </a:lnSpc>
              <a:buFont typeface="Arial"/>
              <a:buChar char="•"/>
            </a:pPr>
            <a:r>
              <a:rPr lang="en-US" sz="2199">
                <a:solidFill>
                  <a:srgbClr val="000000"/>
                </a:solidFill>
                <a:latin typeface="Canva Sans 2 Bold"/>
              </a:rPr>
              <a:t>Mobile Operating System: The application should be compatible with Android operating systems.</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OCR Engine: The application should use a reliable and high-quality OCR  engine like     Tesseract OCR</a:t>
            </a:r>
          </a:p>
        </p:txBody>
      </p:sp>
      <p:sp>
        <p:nvSpPr>
          <p:cNvPr id="9" name="TextBox 9"/>
          <p:cNvSpPr txBox="1"/>
          <p:nvPr/>
        </p:nvSpPr>
        <p:spPr>
          <a:xfrm>
            <a:off x="875109" y="6616506"/>
            <a:ext cx="4635996" cy="537845"/>
          </a:xfrm>
          <a:prstGeom prst="rect">
            <a:avLst/>
          </a:prstGeom>
        </p:spPr>
        <p:txBody>
          <a:bodyPr lIns="0" tIns="0" rIns="0" bIns="0" rtlCol="0" anchor="t">
            <a:spAutoFit/>
          </a:bodyPr>
          <a:lstStyle/>
          <a:p>
            <a:pPr marL="0" lvl="0" indent="0" algn="ctr">
              <a:lnSpc>
                <a:spcPts val="4480"/>
              </a:lnSpc>
              <a:spcBef>
                <a:spcPct val="0"/>
              </a:spcBef>
            </a:pPr>
            <a:r>
              <a:rPr lang="en-US" sz="3200">
                <a:solidFill>
                  <a:srgbClr val="000000"/>
                </a:solidFill>
                <a:latin typeface="Canva Sans 2 Bold"/>
              </a:rPr>
              <a:t>Personal Requirements</a:t>
            </a:r>
          </a:p>
        </p:txBody>
      </p:sp>
      <p:sp>
        <p:nvSpPr>
          <p:cNvPr id="10" name="TextBox 10"/>
          <p:cNvSpPr txBox="1"/>
          <p:nvPr/>
        </p:nvSpPr>
        <p:spPr>
          <a:xfrm>
            <a:off x="1623150" y="7386312"/>
            <a:ext cx="7775910" cy="1153795"/>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Sinhala Language Support: The application should support the Sinhala language and OCR should identify the sinhala characters.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srcRect l="3552" t="8601" b="8601"/>
          <a:stretch>
            <a:fillRect/>
          </a:stretch>
        </p:blipFill>
        <p:spPr>
          <a:xfrm>
            <a:off x="-119869" y="906788"/>
            <a:ext cx="20081650" cy="7958895"/>
          </a:xfrm>
          <a:prstGeom prst="rect">
            <a:avLst/>
          </a:prstGeom>
        </p:spPr>
      </p:pic>
      <p:sp>
        <p:nvSpPr>
          <p:cNvPr id="5" name="TextBox 5"/>
          <p:cNvSpPr txBox="1"/>
          <p:nvPr/>
        </p:nvSpPr>
        <p:spPr>
          <a:xfrm>
            <a:off x="3051178" y="-198108"/>
            <a:ext cx="12387709"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WORK BREAKDOWN CHART</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sp>
        <p:nvSpPr>
          <p:cNvPr id="4" name="TextBox 4"/>
          <p:cNvSpPr txBox="1"/>
          <p:nvPr/>
        </p:nvSpPr>
        <p:spPr>
          <a:xfrm>
            <a:off x="6289976" y="-133350"/>
            <a:ext cx="5910114"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REFERENCES</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534976" y="1327437"/>
            <a:ext cx="17753024" cy="10454638"/>
          </a:xfrm>
          <a:prstGeom prst="rect">
            <a:avLst/>
          </a:prstGeom>
        </p:spPr>
        <p:txBody>
          <a:bodyPr lIns="0" tIns="0" rIns="0" bIns="0" rtlCol="0" anchor="t">
            <a:spAutoFit/>
          </a:bodyPr>
          <a:lstStyle/>
          <a:p>
            <a:pPr>
              <a:lnSpc>
                <a:spcPts val="3360"/>
              </a:lnSpc>
            </a:pPr>
            <a:endParaRPr/>
          </a:p>
          <a:p>
            <a:pPr>
              <a:lnSpc>
                <a:spcPts val="3360"/>
              </a:lnSpc>
            </a:pPr>
            <a:r>
              <a:rPr lang="en-US" sz="2400">
                <a:solidFill>
                  <a:srgbClr val="000000"/>
                </a:solidFill>
                <a:latin typeface="Canva Sans 2 Bold"/>
              </a:rPr>
              <a:t>[1] A. Subramanian and B. Kubendran, “Optical Character Recognition of Printed Tamil Characters,” 2000..</a:t>
            </a:r>
          </a:p>
          <a:p>
            <a:pPr>
              <a:lnSpc>
                <a:spcPts val="3360"/>
              </a:lnSpc>
            </a:pPr>
            <a:endParaRPr lang="en-US" sz="2400">
              <a:solidFill>
                <a:srgbClr val="000000"/>
              </a:solidFill>
              <a:latin typeface="Canva Sans 2 Bold"/>
            </a:endParaRPr>
          </a:p>
          <a:p>
            <a:pPr>
              <a:lnSpc>
                <a:spcPts val="3360"/>
              </a:lnSpc>
            </a:pPr>
            <a:r>
              <a:rPr lang="en-US" sz="2400">
                <a:solidFill>
                  <a:srgbClr val="000000"/>
                </a:solidFill>
                <a:latin typeface="Canva Sans 2 Bold"/>
              </a:rPr>
              <a:t>[2]R. Smith. “An overview of the Tesseract OCR Engine.” Proc 9th Int. Conf. on Document Analysis and Recognition, IEEE, Curitiba, Brazil, Sep 2007, pp629-633.</a:t>
            </a:r>
          </a:p>
          <a:p>
            <a:pPr>
              <a:lnSpc>
                <a:spcPts val="3360"/>
              </a:lnSpc>
            </a:pPr>
            <a:endParaRPr lang="en-US" sz="2400">
              <a:solidFill>
                <a:srgbClr val="000000"/>
              </a:solidFill>
              <a:latin typeface="Canva Sans 2 Bold"/>
            </a:endParaRPr>
          </a:p>
          <a:p>
            <a:pPr>
              <a:lnSpc>
                <a:spcPts val="3360"/>
              </a:lnSpc>
            </a:pPr>
            <a:r>
              <a:rPr lang="en-US" sz="2400">
                <a:solidFill>
                  <a:srgbClr val="000000"/>
                </a:solidFill>
                <a:latin typeface="Canva Sans 2 Bold"/>
              </a:rPr>
              <a:t>[3]Muhammad Farid Zamir, Khan Bahadar Khan,Shafquat Ahmmad Khan and Eid Rehman, "Smart Reader for Visually Impaired People Based on Optical Character Recognition",Department of Telecommunication Engineering, UCET, The Islamia University of Bahawalpur, Bahawalpur 63100, Pakistan,</a:t>
            </a:r>
          </a:p>
          <a:p>
            <a:pPr>
              <a:lnSpc>
                <a:spcPts val="3360"/>
              </a:lnSpc>
            </a:pPr>
            <a:endParaRPr lang="en-US" sz="2400">
              <a:solidFill>
                <a:srgbClr val="000000"/>
              </a:solidFill>
              <a:latin typeface="Canva Sans 2 Bold"/>
            </a:endParaRPr>
          </a:p>
          <a:p>
            <a:pPr>
              <a:lnSpc>
                <a:spcPts val="3360"/>
              </a:lnSpc>
            </a:pPr>
            <a:r>
              <a:rPr lang="en-US" sz="2400">
                <a:solidFill>
                  <a:srgbClr val="000000"/>
                </a:solidFill>
                <a:latin typeface="Canva Sans 2 Bold"/>
              </a:rPr>
              <a:t>[4]Roberto Neto and Nuno Fonseca,"Camera Reading For Blind People ", Polytechnic Institute of Leiria, Leiria 2411-901 Leiria, PORTUGAL</a:t>
            </a:r>
          </a:p>
          <a:p>
            <a:pPr>
              <a:lnSpc>
                <a:spcPts val="3360"/>
              </a:lnSpc>
            </a:pPr>
            <a:endParaRPr lang="en-US" sz="2400">
              <a:solidFill>
                <a:srgbClr val="000000"/>
              </a:solidFill>
              <a:latin typeface="Canva Sans 2 Bold"/>
            </a:endParaRPr>
          </a:p>
          <a:p>
            <a:pPr>
              <a:lnSpc>
                <a:spcPts val="3360"/>
              </a:lnSpc>
            </a:pPr>
            <a:r>
              <a:rPr lang="en-US" sz="2400">
                <a:solidFill>
                  <a:srgbClr val="000000"/>
                </a:solidFill>
                <a:latin typeface="Canva Sans 2 Bold"/>
              </a:rPr>
              <a:t>[5] Veena Bansal and R.M.K. Sinha, “A Complete OCR for Printed Hindi Text in Devnagari Script”, Sixth International Conference on Document Analysis and Recognition, IEEE Publication, Seatle USA, 2001. Page(s): 800-804</a:t>
            </a:r>
          </a:p>
          <a:p>
            <a:pPr>
              <a:lnSpc>
                <a:spcPts val="3360"/>
              </a:lnSpc>
            </a:pPr>
            <a:endParaRPr lang="en-US" sz="2400">
              <a:solidFill>
                <a:srgbClr val="000000"/>
              </a:solidFill>
              <a:latin typeface="Canva Sans 2 Bold"/>
            </a:endParaRPr>
          </a:p>
          <a:p>
            <a:pPr>
              <a:lnSpc>
                <a:spcPts val="3360"/>
              </a:lnSpc>
            </a:pPr>
            <a:r>
              <a:rPr lang="en-US" sz="2400">
                <a:solidFill>
                  <a:srgbClr val="000000"/>
                </a:solidFill>
                <a:latin typeface="Canva Sans 2 Bold"/>
              </a:rPr>
              <a:t>[6]Velmurugan, D., et al.: A Smart reader for visually impaired people using Raspberry pi.</a:t>
            </a:r>
          </a:p>
          <a:p>
            <a:pPr>
              <a:lnSpc>
                <a:spcPts val="3360"/>
              </a:lnSpc>
            </a:pPr>
            <a:r>
              <a:rPr lang="en-US" sz="2400">
                <a:solidFill>
                  <a:srgbClr val="000000"/>
                </a:solidFill>
                <a:latin typeface="Canva Sans 2 Bold"/>
              </a:rPr>
              <a:t>IJESC. https://doi.org/10.4010/2016.699. ISSN 2321 3361 ©2016</a:t>
            </a:r>
          </a:p>
          <a:p>
            <a:pPr>
              <a:lnSpc>
                <a:spcPts val="3360"/>
              </a:lnSpc>
            </a:pPr>
            <a:endParaRPr lang="en-US" sz="2400">
              <a:solidFill>
                <a:srgbClr val="000000"/>
              </a:solidFill>
              <a:latin typeface="Canva Sans 2 Bold"/>
            </a:endParaRPr>
          </a:p>
          <a:p>
            <a:pPr>
              <a:lnSpc>
                <a:spcPts val="3360"/>
              </a:lnSpc>
            </a:pPr>
            <a:endParaRPr lang="en-US" sz="2400">
              <a:solidFill>
                <a:srgbClr val="000000"/>
              </a:solidFill>
              <a:latin typeface="Canva Sans 2 Bold"/>
            </a:endParaRPr>
          </a:p>
          <a:p>
            <a:pPr>
              <a:lnSpc>
                <a:spcPts val="3360"/>
              </a:lnSpc>
            </a:pPr>
            <a:endParaRPr lang="en-US" sz="2400">
              <a:solidFill>
                <a:srgbClr val="000000"/>
              </a:solidFill>
              <a:latin typeface="Canva Sans 2 Bold"/>
            </a:endParaRPr>
          </a:p>
          <a:p>
            <a:pPr>
              <a:lnSpc>
                <a:spcPts val="3360"/>
              </a:lnSpc>
            </a:pPr>
            <a:endParaRPr lang="en-US" sz="2400">
              <a:solidFill>
                <a:srgbClr val="000000"/>
              </a:solidFill>
              <a:latin typeface="Canva Sans 2 Bold"/>
            </a:endParaRPr>
          </a:p>
          <a:p>
            <a:pPr>
              <a:lnSpc>
                <a:spcPts val="3360"/>
              </a:lnSpc>
            </a:pPr>
            <a:endParaRPr lang="en-US" sz="2400">
              <a:solidFill>
                <a:srgbClr val="000000"/>
              </a:solidFill>
              <a:latin typeface="Canva Sans 2 Bold"/>
            </a:endParaRPr>
          </a:p>
          <a:p>
            <a:pPr>
              <a:lnSpc>
                <a:spcPts val="3360"/>
              </a:lnSpc>
            </a:pPr>
            <a:endParaRPr lang="en-US" sz="2400">
              <a:solidFill>
                <a:srgbClr val="000000"/>
              </a:solidFill>
              <a:latin typeface="Canva Sans 2 Bold"/>
            </a:endParaRPr>
          </a:p>
          <a:p>
            <a:pPr>
              <a:lnSpc>
                <a:spcPts val="3360"/>
              </a:lnSpc>
            </a:pPr>
            <a:endParaRPr lang="en-US" sz="2400">
              <a:solidFill>
                <a:srgbClr val="000000"/>
              </a:solidFill>
              <a:latin typeface="Canva Sans 2 Bo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IT20241346 | Semini J.P.D.L. | TMP-23-198</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sp>
        <p:nvSpPr>
          <p:cNvPr id="4" name="TextBox 4"/>
          <p:cNvSpPr txBox="1"/>
          <p:nvPr/>
        </p:nvSpPr>
        <p:spPr>
          <a:xfrm>
            <a:off x="6322687" y="-33040"/>
            <a:ext cx="5910114"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REFERENCES</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267488" y="1155669"/>
            <a:ext cx="18020512" cy="11549018"/>
          </a:xfrm>
          <a:prstGeom prst="rect">
            <a:avLst/>
          </a:prstGeom>
        </p:spPr>
        <p:txBody>
          <a:bodyPr lIns="0" tIns="0" rIns="0" bIns="0" rtlCol="0" anchor="t">
            <a:spAutoFit/>
          </a:bodyPr>
          <a:lstStyle/>
          <a:p>
            <a:pPr>
              <a:lnSpc>
                <a:spcPts val="3414"/>
              </a:lnSpc>
            </a:pPr>
            <a:endParaRPr/>
          </a:p>
          <a:p>
            <a:pPr>
              <a:lnSpc>
                <a:spcPts val="3414"/>
              </a:lnSpc>
            </a:pPr>
            <a:r>
              <a:rPr lang="en-US" sz="2439">
                <a:solidFill>
                  <a:srgbClr val="000000"/>
                </a:solidFill>
                <a:latin typeface="Canva Sans 2 Bold"/>
              </a:rPr>
              <a:t>[7]Raghuraj Singh1 , C. S. Yadav2 , Prabhat Verma3 , Vibhash Yadav4,"Optical Character Recognition (OCR) for Printed Devnagari Script Using Artificial Neural Network" ,January-June 2010, pp. 91-95</a:t>
            </a:r>
          </a:p>
          <a:p>
            <a:pPr>
              <a:lnSpc>
                <a:spcPts val="3414"/>
              </a:lnSpc>
            </a:pPr>
            <a:endParaRPr lang="en-US" sz="2439">
              <a:solidFill>
                <a:srgbClr val="000000"/>
              </a:solidFill>
              <a:latin typeface="Canva Sans 2 Bold"/>
            </a:endParaRPr>
          </a:p>
          <a:p>
            <a:pPr>
              <a:lnSpc>
                <a:spcPts val="3414"/>
              </a:lnSpc>
            </a:pPr>
            <a:r>
              <a:rPr lang="en-US" sz="2439">
                <a:solidFill>
                  <a:srgbClr val="000000"/>
                </a:solidFill>
                <a:latin typeface="Canva Sans 2 Bold"/>
              </a:rPr>
              <a:t>[8] S. Mori et. al, “Historical Review of OCR Research and Development”, Proceeding IEEE, 80, no 7, pp. 1029-1058, July 1992.</a:t>
            </a:r>
          </a:p>
          <a:p>
            <a:pPr>
              <a:lnSpc>
                <a:spcPts val="3414"/>
              </a:lnSpc>
            </a:pPr>
            <a:endParaRPr lang="en-US" sz="2439">
              <a:solidFill>
                <a:srgbClr val="000000"/>
              </a:solidFill>
              <a:latin typeface="Canva Sans 2 Bold"/>
            </a:endParaRPr>
          </a:p>
          <a:p>
            <a:pPr>
              <a:lnSpc>
                <a:spcPts val="3414"/>
              </a:lnSpc>
            </a:pPr>
            <a:r>
              <a:rPr lang="en-US" sz="2439">
                <a:solidFill>
                  <a:srgbClr val="000000"/>
                </a:solidFill>
                <a:latin typeface="Canva Sans 2 Bold"/>
              </a:rPr>
              <a:t>[9] World Health Organization, “Blindness and vision impairment,” 2021. [Online]. Available: https://www.who.int/en/news-room/fact-sheets/detail/blindness-and?visual-impairment. [Accessed: 05-Mar-2021].. </a:t>
            </a:r>
          </a:p>
          <a:p>
            <a:pPr>
              <a:lnSpc>
                <a:spcPts val="3414"/>
              </a:lnSpc>
            </a:pPr>
            <a:endParaRPr lang="en-US" sz="2439">
              <a:solidFill>
                <a:srgbClr val="000000"/>
              </a:solidFill>
              <a:latin typeface="Canva Sans 2 Bold"/>
            </a:endParaRPr>
          </a:p>
          <a:p>
            <a:pPr>
              <a:lnSpc>
                <a:spcPts val="3414"/>
              </a:lnSpc>
            </a:pPr>
            <a:r>
              <a:rPr lang="en-US" sz="2439">
                <a:solidFill>
                  <a:srgbClr val="000000"/>
                </a:solidFill>
                <a:latin typeface="Canva Sans 2 Bold"/>
              </a:rPr>
              <a:t>[10] S.V. Rice, G. Nagy, T.A. Nartker, Optical Character Recognition: An Illustrated Guide to the Frontier, Kluwer Academic Publishers, USA 1999, pp. 57-60. </a:t>
            </a:r>
          </a:p>
          <a:p>
            <a:pPr>
              <a:lnSpc>
                <a:spcPts val="3414"/>
              </a:lnSpc>
            </a:pPr>
            <a:endParaRPr lang="en-US" sz="2439">
              <a:solidFill>
                <a:srgbClr val="000000"/>
              </a:solidFill>
              <a:latin typeface="Canva Sans 2 Bold"/>
            </a:endParaRPr>
          </a:p>
          <a:p>
            <a:pPr>
              <a:lnSpc>
                <a:spcPts val="3414"/>
              </a:lnSpc>
            </a:pPr>
            <a:r>
              <a:rPr lang="en-US" sz="2439">
                <a:solidFill>
                  <a:srgbClr val="000000"/>
                </a:solidFill>
                <a:latin typeface="Canva Sans 2 Bold"/>
              </a:rPr>
              <a:t>[11] Zhou, S.Z., Open Source OCR Framework Using Mobile Devices, Multimedia on Mobile Devices 2008. Edited by Creutzburg, Reiner; Takala, Jarmo H. Proceedings of the SPIE, Volume 6821, article id. 682104, 6 pp. (2008) </a:t>
            </a: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a:p>
            <a:pPr>
              <a:lnSpc>
                <a:spcPts val="3414"/>
              </a:lnSpc>
            </a:pPr>
            <a:endParaRPr lang="en-US" sz="2439">
              <a:solidFill>
                <a:srgbClr val="000000"/>
              </a:solidFill>
              <a:latin typeface="Canva Sans 2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831"/>
          <a:stretch>
            <a:fillRect/>
          </a:stretch>
        </p:blipFill>
        <p:spPr>
          <a:xfrm>
            <a:off x="0" y="2144433"/>
            <a:ext cx="10031490" cy="5998134"/>
          </a:xfrm>
          <a:prstGeom prst="rect">
            <a:avLst/>
          </a:prstGeom>
        </p:spPr>
      </p:pic>
      <p:sp>
        <p:nvSpPr>
          <p:cNvPr id="3" name="TextBox 3"/>
          <p:cNvSpPr txBox="1"/>
          <p:nvPr/>
        </p:nvSpPr>
        <p:spPr>
          <a:xfrm>
            <a:off x="5052256" y="105662"/>
            <a:ext cx="8434090"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Commercialization</a:t>
            </a:r>
          </a:p>
        </p:txBody>
      </p:sp>
      <p:sp>
        <p:nvSpPr>
          <p:cNvPr id="4" name="TextBox 4"/>
          <p:cNvSpPr txBox="1"/>
          <p:nvPr/>
        </p:nvSpPr>
        <p:spPr>
          <a:xfrm>
            <a:off x="9144000" y="2563389"/>
            <a:ext cx="8307407" cy="154432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Identifying the Target Audience:  In this case, the target audience would be visually Impaired Individuals who could benefit from the features of the Mobile Application.</a:t>
            </a:r>
          </a:p>
        </p:txBody>
      </p:sp>
      <p:sp>
        <p:nvSpPr>
          <p:cNvPr id="5" name="TextBox 5"/>
          <p:cNvSpPr txBox="1"/>
          <p:nvPr/>
        </p:nvSpPr>
        <p:spPr>
          <a:xfrm>
            <a:off x="9144000" y="4628467"/>
            <a:ext cx="8307407" cy="154432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Revenue Generation: Commercialization also involves generating revenue from the mobile application. This could involve charging for the application itself, offering premium features for a fee.</a:t>
            </a:r>
          </a:p>
        </p:txBody>
      </p:sp>
      <p:sp>
        <p:nvSpPr>
          <p:cNvPr id="6" name="TextBox 6"/>
          <p:cNvSpPr txBox="1"/>
          <p:nvPr/>
        </p:nvSpPr>
        <p:spPr>
          <a:xfrm>
            <a:off x="9092005" y="6732945"/>
            <a:ext cx="8359402" cy="1934845"/>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Promotions: The target audience should be reached through targeted campaigns on social media and other channels. Collaboration with organizations that work with visually impaired individuals, such as libraries or schools, can also be an effective way to reach the target audience.</a:t>
            </a:r>
          </a:p>
        </p:txBody>
      </p:sp>
      <p:pic>
        <p:nvPicPr>
          <p:cNvPr id="7" name="Picture 7"/>
          <p:cNvPicPr>
            <a:picLocks noChangeAspect="1"/>
          </p:cNvPicPr>
          <p:nvPr/>
        </p:nvPicPr>
        <p:blipFill>
          <a:blip r:embed="rId3"/>
          <a:srcRect t="13905" b="1795"/>
          <a:stretch>
            <a:fillRect/>
          </a:stretch>
        </p:blipFill>
        <p:spPr>
          <a:xfrm>
            <a:off x="0" y="9539915"/>
            <a:ext cx="4374869" cy="747085"/>
          </a:xfrm>
          <a:prstGeom prst="rect">
            <a:avLst/>
          </a:prstGeom>
        </p:spPr>
      </p:pic>
      <p:sp>
        <p:nvSpPr>
          <p:cNvPr id="8" name="TextBox 8"/>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ECF0F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32140" y="6864101"/>
            <a:ext cx="1792167" cy="1845865"/>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425664" y="1548245"/>
            <a:ext cx="1406779" cy="1448929"/>
          </a:xfrm>
          <a:prstGeom prst="rect">
            <a:avLst/>
          </a:prstGeom>
        </p:spPr>
      </p:pic>
      <p:pic>
        <p:nvPicPr>
          <p:cNvPr id="4" name="Picture 4"/>
          <p:cNvPicPr>
            <a:picLocks noChangeAspect="1"/>
          </p:cNvPicPr>
          <p:nvPr/>
        </p:nvPicPr>
        <p:blipFill>
          <a:blip r:embed="rId4"/>
          <a:srcRect t="13905" b="1795"/>
          <a:stretch>
            <a:fillRect/>
          </a:stretch>
        </p:blipFill>
        <p:spPr>
          <a:xfrm>
            <a:off x="0" y="9539915"/>
            <a:ext cx="4374869" cy="747085"/>
          </a:xfrm>
          <a:prstGeom prst="rect">
            <a:avLst/>
          </a:prstGeom>
        </p:spPr>
      </p:pic>
      <p:grpSp>
        <p:nvGrpSpPr>
          <p:cNvPr id="5" name="Group 5"/>
          <p:cNvGrpSpPr>
            <a:grpSpLocks noChangeAspect="1"/>
          </p:cNvGrpSpPr>
          <p:nvPr/>
        </p:nvGrpSpPr>
        <p:grpSpPr>
          <a:xfrm>
            <a:off x="1632140" y="1028700"/>
            <a:ext cx="5246391" cy="5246370"/>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t="-14250" b="-18381"/>
              </a:stretch>
            </a:blipFill>
          </p:spPr>
        </p:sp>
      </p:grpSp>
      <p:sp>
        <p:nvSpPr>
          <p:cNvPr id="7" name="TextBox 7"/>
          <p:cNvSpPr txBox="1"/>
          <p:nvPr/>
        </p:nvSpPr>
        <p:spPr>
          <a:xfrm>
            <a:off x="6521600" y="4786529"/>
            <a:ext cx="8720418" cy="1065657"/>
          </a:xfrm>
          <a:prstGeom prst="rect">
            <a:avLst/>
          </a:prstGeom>
        </p:spPr>
        <p:txBody>
          <a:bodyPr lIns="0" tIns="0" rIns="0" bIns="0" rtlCol="0" anchor="t">
            <a:spAutoFit/>
          </a:bodyPr>
          <a:lstStyle/>
          <a:p>
            <a:pPr algn="ctr">
              <a:lnSpc>
                <a:spcPts val="8424"/>
              </a:lnSpc>
            </a:pPr>
            <a:r>
              <a:rPr lang="en-US" sz="7200">
                <a:solidFill>
                  <a:srgbClr val="000000"/>
                </a:solidFill>
                <a:latin typeface="Open Sauce SemiBold"/>
              </a:rPr>
              <a:t>Bhagya H.D.M.</a:t>
            </a:r>
          </a:p>
        </p:txBody>
      </p:sp>
      <p:sp>
        <p:nvSpPr>
          <p:cNvPr id="8" name="TextBox 8"/>
          <p:cNvSpPr txBox="1"/>
          <p:nvPr/>
        </p:nvSpPr>
        <p:spPr>
          <a:xfrm>
            <a:off x="7959459" y="7562561"/>
            <a:ext cx="5844699" cy="448310"/>
          </a:xfrm>
          <a:prstGeom prst="rect">
            <a:avLst/>
          </a:prstGeom>
        </p:spPr>
        <p:txBody>
          <a:bodyPr lIns="0" tIns="0" rIns="0" bIns="0" rtlCol="0" anchor="t">
            <a:spAutoFit/>
          </a:bodyPr>
          <a:lstStyle/>
          <a:p>
            <a:pPr algn="ctr">
              <a:lnSpc>
                <a:spcPts val="3639"/>
              </a:lnSpc>
            </a:pPr>
            <a:r>
              <a:rPr lang="en-US" sz="2599">
                <a:solidFill>
                  <a:srgbClr val="000000"/>
                </a:solidFill>
                <a:latin typeface="Canva Sans 1 Bold"/>
              </a:rPr>
              <a:t>INFORMATION TECHNOLOGY</a:t>
            </a:r>
          </a:p>
        </p:txBody>
      </p:sp>
      <p:sp>
        <p:nvSpPr>
          <p:cNvPr id="9" name="TextBox 9"/>
          <p:cNvSpPr txBox="1"/>
          <p:nvPr/>
        </p:nvSpPr>
        <p:spPr>
          <a:xfrm>
            <a:off x="6521600" y="6017571"/>
            <a:ext cx="8720418" cy="1065657"/>
          </a:xfrm>
          <a:prstGeom prst="rect">
            <a:avLst/>
          </a:prstGeom>
        </p:spPr>
        <p:txBody>
          <a:bodyPr lIns="0" tIns="0" rIns="0" bIns="0" rtlCol="0" anchor="t">
            <a:spAutoFit/>
          </a:bodyPr>
          <a:lstStyle/>
          <a:p>
            <a:pPr algn="ctr">
              <a:lnSpc>
                <a:spcPts val="8424"/>
              </a:lnSpc>
            </a:pPr>
            <a:r>
              <a:rPr lang="en-US" sz="7200">
                <a:solidFill>
                  <a:srgbClr val="000000"/>
                </a:solidFill>
                <a:latin typeface="Open Sauce SemiBold"/>
              </a:rPr>
              <a:t>IT20254520</a:t>
            </a:r>
          </a:p>
        </p:txBody>
      </p:sp>
      <p:sp>
        <p:nvSpPr>
          <p:cNvPr id="10" name="TextBox 10"/>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11" name="TextBox 11"/>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t="12427" r="8995" b="14704"/>
          <a:stretch>
            <a:fillRect/>
          </a:stretch>
        </p:blipFill>
        <p:spPr>
          <a:xfrm>
            <a:off x="118859" y="3286765"/>
            <a:ext cx="7746318" cy="4104629"/>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5" name="TextBox 5"/>
          <p:cNvSpPr txBox="1"/>
          <p:nvPr/>
        </p:nvSpPr>
        <p:spPr>
          <a:xfrm>
            <a:off x="9139238" y="4890771"/>
            <a:ext cx="9525" cy="448308"/>
          </a:xfrm>
          <a:prstGeom prst="rect">
            <a:avLst/>
          </a:prstGeom>
        </p:spPr>
        <p:txBody>
          <a:bodyPr lIns="0" tIns="0" rIns="0" bIns="0" rtlCol="0" anchor="t">
            <a:spAutoFit/>
          </a:bodyPr>
          <a:lstStyle/>
          <a:p>
            <a:pPr algn="ctr">
              <a:lnSpc>
                <a:spcPts val="3640"/>
              </a:lnSpc>
              <a:spcBef>
                <a:spcPct val="0"/>
              </a:spcBef>
            </a:pPr>
            <a:endParaRPr/>
          </a:p>
        </p:txBody>
      </p:sp>
      <p:sp>
        <p:nvSpPr>
          <p:cNvPr id="6" name="TextBox 6"/>
          <p:cNvSpPr txBox="1"/>
          <p:nvPr/>
        </p:nvSpPr>
        <p:spPr>
          <a:xfrm>
            <a:off x="7865177" y="3427735"/>
            <a:ext cx="10422823" cy="2441563"/>
          </a:xfrm>
          <a:prstGeom prst="rect">
            <a:avLst/>
          </a:prstGeom>
        </p:spPr>
        <p:txBody>
          <a:bodyPr lIns="0" tIns="0" rIns="0" bIns="0" rtlCol="0" anchor="t">
            <a:spAutoFit/>
          </a:bodyPr>
          <a:lstStyle/>
          <a:p>
            <a:pPr algn="ctr">
              <a:lnSpc>
                <a:spcPts val="9800"/>
              </a:lnSpc>
            </a:pPr>
            <a:r>
              <a:rPr lang="en-US" sz="7000">
                <a:solidFill>
                  <a:srgbClr val="000000"/>
                </a:solidFill>
                <a:latin typeface="Open Sauce SemiBold Bold"/>
              </a:rPr>
              <a:t>Image conversion into Sinhala text</a:t>
            </a: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t="16232"/>
          <a:stretch>
            <a:fillRect/>
          </a:stretch>
        </p:blipFill>
        <p:spPr>
          <a:xfrm>
            <a:off x="9903008" y="5525644"/>
            <a:ext cx="6558870" cy="4136553"/>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5" name="TextBox 5"/>
          <p:cNvSpPr txBox="1"/>
          <p:nvPr/>
        </p:nvSpPr>
        <p:spPr>
          <a:xfrm>
            <a:off x="5478275" y="348614"/>
            <a:ext cx="7331450" cy="1226821"/>
          </a:xfrm>
          <a:prstGeom prst="rect">
            <a:avLst/>
          </a:prstGeom>
        </p:spPr>
        <p:txBody>
          <a:bodyPr lIns="0" tIns="0" rIns="0" bIns="0" rtlCol="0" anchor="t">
            <a:spAutoFit/>
          </a:bodyPr>
          <a:lstStyle/>
          <a:p>
            <a:pPr algn="ctr">
              <a:lnSpc>
                <a:spcPts val="10079"/>
              </a:lnSpc>
              <a:spcBef>
                <a:spcPct val="0"/>
              </a:spcBef>
            </a:pPr>
            <a:r>
              <a:rPr lang="en-US" sz="7199">
                <a:solidFill>
                  <a:srgbClr val="000000"/>
                </a:solidFill>
                <a:latin typeface="Open Sauce SemiBold"/>
              </a:rPr>
              <a:t>INTRODUCTION</a:t>
            </a:r>
          </a:p>
        </p:txBody>
      </p:sp>
      <p:sp>
        <p:nvSpPr>
          <p:cNvPr id="6" name="TextBox 6"/>
          <p:cNvSpPr txBox="1"/>
          <p:nvPr/>
        </p:nvSpPr>
        <p:spPr>
          <a:xfrm>
            <a:off x="1689652" y="2071731"/>
            <a:ext cx="14772225" cy="388747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Image detection and conversion to speech for blind users is an area of research in computer vision and assistive technology. </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The goal is to enable visually impaired individuals to have greater access to visual information in their environment.</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 Traditional methods of using Braille or tactile cues can be limited in scope and time-consuming to learn. With the advent of mobile technology and machine learning, image detection apps offer an innovative and accessible solution to this problem.</a:t>
            </a:r>
          </a:p>
          <a:p>
            <a:pPr>
              <a:lnSpc>
                <a:spcPts val="3079"/>
              </a:lnSpc>
              <a:spcBef>
                <a:spcPct val="0"/>
              </a:spcBef>
            </a:pPr>
            <a:endParaRPr lang="en-US" sz="2199">
              <a:solidFill>
                <a:srgbClr val="000000"/>
              </a:solidFill>
              <a:latin typeface="Canva Sans 2 Bold"/>
            </a:endParaRP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1666883" y="5620631"/>
            <a:ext cx="5029317" cy="5029317"/>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5" name="TextBox 5"/>
          <p:cNvSpPr txBox="1"/>
          <p:nvPr/>
        </p:nvSpPr>
        <p:spPr>
          <a:xfrm>
            <a:off x="4076342" y="513717"/>
            <a:ext cx="10135315" cy="1217295"/>
          </a:xfrm>
          <a:prstGeom prst="rect">
            <a:avLst/>
          </a:prstGeom>
        </p:spPr>
        <p:txBody>
          <a:bodyPr lIns="0" tIns="0" rIns="0" bIns="0" rtlCol="0" anchor="t">
            <a:spAutoFit/>
          </a:bodyPr>
          <a:lstStyle/>
          <a:p>
            <a:pPr algn="ctr">
              <a:lnSpc>
                <a:spcPts val="10080"/>
              </a:lnSpc>
              <a:spcBef>
                <a:spcPct val="0"/>
              </a:spcBef>
            </a:pPr>
            <a:r>
              <a:rPr lang="en-US" sz="7200">
                <a:solidFill>
                  <a:srgbClr val="000000"/>
                </a:solidFill>
                <a:latin typeface="Open Sauce SemiBold"/>
              </a:rPr>
              <a:t>RESEARCH QUESTION</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7" name="TextBox 7"/>
          <p:cNvSpPr txBox="1"/>
          <p:nvPr/>
        </p:nvSpPr>
        <p:spPr>
          <a:xfrm>
            <a:off x="0" y="2330649"/>
            <a:ext cx="18288000" cy="4563108"/>
          </a:xfrm>
          <a:prstGeom prst="rect">
            <a:avLst/>
          </a:prstGeom>
        </p:spPr>
        <p:txBody>
          <a:bodyPr lIns="0" tIns="0" rIns="0" bIns="0" rtlCol="0" anchor="t">
            <a:spAutoFit/>
          </a:bodyPr>
          <a:lstStyle/>
          <a:p>
            <a:pPr marL="561353" lvl="1" indent="-280677">
              <a:lnSpc>
                <a:spcPts val="3640"/>
              </a:lnSpc>
              <a:buFont typeface="Arial"/>
              <a:buChar char="•"/>
            </a:pPr>
            <a:r>
              <a:rPr lang="en-US" sz="2600">
                <a:solidFill>
                  <a:srgbClr val="000000"/>
                </a:solidFill>
                <a:latin typeface="Canva Sans 2 Bold"/>
              </a:rPr>
              <a:t>How effective is a mobile-based Sinhala book reader with an image detection  function in improving reading accessibility for visually impaired individuals in Sri Lanka, and what factors contribute to its effectiveness?</a:t>
            </a:r>
          </a:p>
          <a:p>
            <a:pPr>
              <a:lnSpc>
                <a:spcPts val="3640"/>
              </a:lnSpc>
            </a:pPr>
            <a:endParaRPr lang="en-US" sz="2600">
              <a:solidFill>
                <a:srgbClr val="000000"/>
              </a:solidFill>
              <a:latin typeface="Canva Sans 2 Bold"/>
            </a:endParaRPr>
          </a:p>
          <a:p>
            <a:pPr marL="561353" lvl="1" indent="-280677">
              <a:lnSpc>
                <a:spcPts val="3640"/>
              </a:lnSpc>
              <a:buFont typeface="Arial"/>
              <a:buChar char="•"/>
            </a:pPr>
            <a:r>
              <a:rPr lang="en-US" sz="2600">
                <a:solidFill>
                  <a:srgbClr val="000000"/>
                </a:solidFill>
                <a:latin typeface="Canva Sans 2 Bold"/>
              </a:rPr>
              <a:t>What are the challenges and opportunities in designing and developing a mobile-based Sinhala book reader with an image detection function that meets the needs of visually impaired individuals in Sri Lanka?</a:t>
            </a:r>
          </a:p>
          <a:p>
            <a:pPr>
              <a:lnSpc>
                <a:spcPts val="3640"/>
              </a:lnSpc>
            </a:pPr>
            <a:endParaRPr lang="en-US" sz="2600">
              <a:solidFill>
                <a:srgbClr val="000000"/>
              </a:solidFill>
              <a:latin typeface="Canva Sans 2 Bold"/>
            </a:endParaRPr>
          </a:p>
          <a:p>
            <a:pPr marL="561353" lvl="1" indent="-280677">
              <a:lnSpc>
                <a:spcPts val="3640"/>
              </a:lnSpc>
              <a:buFont typeface="Arial"/>
              <a:buChar char="•"/>
            </a:pPr>
            <a:r>
              <a:rPr lang="en-US" sz="2600">
                <a:solidFill>
                  <a:srgbClr val="000000"/>
                </a:solidFill>
                <a:latin typeface="Canva Sans 2 Bold"/>
              </a:rPr>
              <a:t>How does the use of a mobile-based Sinhala book reader with an  function affect the image experience and satisfaction of visually impaired individuals in Sri Lanka, and how does it compare to other image detection aids and tools currently available?</a:t>
            </a:r>
          </a:p>
          <a:p>
            <a:pPr algn="ctr">
              <a:lnSpc>
                <a:spcPts val="3640"/>
              </a:lnSpc>
              <a:spcBef>
                <a:spcPct val="0"/>
              </a:spcBef>
            </a:pPr>
            <a:endParaRPr lang="en-US" sz="2600">
              <a:solidFill>
                <a:srgbClr val="000000"/>
              </a:solidFill>
              <a:latin typeface="Canva Sans 2 Bo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1826830" y="4296536"/>
            <a:ext cx="5029317" cy="5029317"/>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5" name="TextBox 5"/>
          <p:cNvSpPr txBox="1"/>
          <p:nvPr/>
        </p:nvSpPr>
        <p:spPr>
          <a:xfrm>
            <a:off x="3919069" y="699771"/>
            <a:ext cx="9774198" cy="1226821"/>
          </a:xfrm>
          <a:prstGeom prst="rect">
            <a:avLst/>
          </a:prstGeom>
        </p:spPr>
        <p:txBody>
          <a:bodyPr lIns="0" tIns="0" rIns="0" bIns="0" rtlCol="0" anchor="t">
            <a:spAutoFit/>
          </a:bodyPr>
          <a:lstStyle/>
          <a:p>
            <a:pPr algn="ctr">
              <a:lnSpc>
                <a:spcPts val="10079"/>
              </a:lnSpc>
              <a:spcBef>
                <a:spcPct val="0"/>
              </a:spcBef>
            </a:pPr>
            <a:r>
              <a:rPr lang="en-US" sz="7199">
                <a:solidFill>
                  <a:srgbClr val="000000"/>
                </a:solidFill>
                <a:latin typeface="Open Sauce SemiBold"/>
              </a:rPr>
              <a:t>RESEARCH PROBLEM</a:t>
            </a:r>
          </a:p>
        </p:txBody>
      </p:sp>
      <p:sp>
        <p:nvSpPr>
          <p:cNvPr id="6" name="TextBox 6"/>
          <p:cNvSpPr txBox="1"/>
          <p:nvPr/>
        </p:nvSpPr>
        <p:spPr>
          <a:xfrm>
            <a:off x="2453294" y="2940229"/>
            <a:ext cx="13648098" cy="1819908"/>
          </a:xfrm>
          <a:prstGeom prst="rect">
            <a:avLst/>
          </a:prstGeom>
        </p:spPr>
        <p:txBody>
          <a:bodyPr lIns="0" tIns="0" rIns="0" bIns="0" rtlCol="0" anchor="t">
            <a:spAutoFit/>
          </a:bodyPr>
          <a:lstStyle/>
          <a:p>
            <a:pPr marL="561353" lvl="1" indent="-280677">
              <a:lnSpc>
                <a:spcPts val="3640"/>
              </a:lnSpc>
              <a:buFont typeface="Arial"/>
              <a:buChar char="•"/>
            </a:pPr>
            <a:r>
              <a:rPr lang="en-US" sz="2600">
                <a:solidFill>
                  <a:srgbClr val="000000"/>
                </a:solidFill>
                <a:latin typeface="Canva Sans 2 Bold"/>
              </a:rPr>
              <a:t>What types of visual information are most important for blind or visually impaired children to access in images, and how can we present this information in a way that is meaningful and engaging for them?</a:t>
            </a:r>
          </a:p>
          <a:p>
            <a:pPr>
              <a:lnSpc>
                <a:spcPts val="3640"/>
              </a:lnSpc>
              <a:spcBef>
                <a:spcPct val="0"/>
              </a:spcBef>
            </a:pPr>
            <a:endParaRPr lang="en-US" sz="2600">
              <a:solidFill>
                <a:srgbClr val="000000"/>
              </a:solidFill>
              <a:latin typeface="Canva Sans 2 Bold"/>
            </a:endParaRP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graphicFrame>
        <p:nvGraphicFramePr>
          <p:cNvPr id="3" name="Table 3"/>
          <p:cNvGraphicFramePr>
            <a:graphicFrameLocks noGrp="1"/>
          </p:cNvGraphicFramePr>
          <p:nvPr/>
        </p:nvGraphicFramePr>
        <p:xfrm>
          <a:off x="11240188" y="6738013"/>
          <a:ext cx="2301288" cy="1189101"/>
        </p:xfrm>
        <a:graphic>
          <a:graphicData uri="http://schemas.openxmlformats.org/drawingml/2006/table">
            <a:tbl>
              <a:tblPr/>
              <a:tblGrid>
                <a:gridCol w="2301288">
                  <a:extLst>
                    <a:ext uri="{9D8B030D-6E8A-4147-A177-3AD203B41FA5}">
                      <a16:colId xmlns:a16="http://schemas.microsoft.com/office/drawing/2014/main" val="20000"/>
                    </a:ext>
                  </a:extLst>
                </a:gridCol>
              </a:tblGrid>
              <a:tr h="1189101">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pic>
        <p:nvPicPr>
          <p:cNvPr id="4" name="Picture 4"/>
          <p:cNvPicPr>
            <a:picLocks noChangeAspect="1"/>
          </p:cNvPicPr>
          <p:nvPr/>
        </p:nvPicPr>
        <p:blipFill>
          <a:blip r:embed="rId3"/>
          <a:srcRect/>
          <a:stretch>
            <a:fillRect/>
          </a:stretch>
        </p:blipFill>
        <p:spPr>
          <a:xfrm>
            <a:off x="3917527" y="3013962"/>
            <a:ext cx="10317202" cy="5908849"/>
          </a:xfrm>
          <a:prstGeom prst="rect">
            <a:avLst/>
          </a:prstGeom>
        </p:spPr>
      </p:pic>
      <p:sp>
        <p:nvSpPr>
          <p:cNvPr id="5" name="TextBox 5"/>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6" name="TextBox 6"/>
          <p:cNvSpPr txBox="1"/>
          <p:nvPr/>
        </p:nvSpPr>
        <p:spPr>
          <a:xfrm>
            <a:off x="5048308" y="518436"/>
            <a:ext cx="7260431" cy="1217295"/>
          </a:xfrm>
          <a:prstGeom prst="rect">
            <a:avLst/>
          </a:prstGeom>
        </p:spPr>
        <p:txBody>
          <a:bodyPr lIns="0" tIns="0" rIns="0" bIns="0" rtlCol="0" anchor="t">
            <a:spAutoFit/>
          </a:bodyPr>
          <a:lstStyle/>
          <a:p>
            <a:pPr algn="ctr">
              <a:lnSpc>
                <a:spcPts val="10080"/>
              </a:lnSpc>
              <a:spcBef>
                <a:spcPct val="0"/>
              </a:spcBef>
            </a:pPr>
            <a:r>
              <a:rPr lang="en-US" sz="7200">
                <a:solidFill>
                  <a:srgbClr val="000000"/>
                </a:solidFill>
                <a:latin typeface="Open Sauce SemiBold"/>
              </a:rPr>
              <a:t>RESEARCH GAP</a:t>
            </a: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0107536" y="2036460"/>
            <a:ext cx="6356958" cy="6356958"/>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5" name="TextBox 5"/>
          <p:cNvSpPr txBox="1"/>
          <p:nvPr/>
        </p:nvSpPr>
        <p:spPr>
          <a:xfrm>
            <a:off x="6312515" y="358140"/>
            <a:ext cx="5662970" cy="1217295"/>
          </a:xfrm>
          <a:prstGeom prst="rect">
            <a:avLst/>
          </a:prstGeom>
        </p:spPr>
        <p:txBody>
          <a:bodyPr lIns="0" tIns="0" rIns="0" bIns="0" rtlCol="0" anchor="t">
            <a:spAutoFit/>
          </a:bodyPr>
          <a:lstStyle/>
          <a:p>
            <a:pPr algn="ctr">
              <a:lnSpc>
                <a:spcPts val="10080"/>
              </a:lnSpc>
              <a:spcBef>
                <a:spcPct val="0"/>
              </a:spcBef>
            </a:pPr>
            <a:r>
              <a:rPr lang="en-US" sz="7200">
                <a:solidFill>
                  <a:srgbClr val="000000"/>
                </a:solidFill>
                <a:latin typeface="Open Sauce SemiBold"/>
              </a:rPr>
              <a:t>OBJECTIVES</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7" name="TextBox 7"/>
          <p:cNvSpPr txBox="1"/>
          <p:nvPr/>
        </p:nvSpPr>
        <p:spPr>
          <a:xfrm>
            <a:off x="1028700" y="2265051"/>
            <a:ext cx="6973967" cy="6216823"/>
          </a:xfrm>
          <a:prstGeom prst="rect">
            <a:avLst/>
          </a:prstGeom>
        </p:spPr>
        <p:txBody>
          <a:bodyPr lIns="0" tIns="0" rIns="0" bIns="0" rtlCol="0" anchor="t">
            <a:spAutoFit/>
          </a:bodyPr>
          <a:lstStyle/>
          <a:p>
            <a:pPr marL="852267" lvl="1" indent="-426133">
              <a:lnSpc>
                <a:spcPts val="5526"/>
              </a:lnSpc>
              <a:buFont typeface="Arial"/>
              <a:buChar char="•"/>
            </a:pPr>
            <a:r>
              <a:rPr lang="en-US" sz="3947">
                <a:solidFill>
                  <a:srgbClr val="000000"/>
                </a:solidFill>
                <a:latin typeface="Canva Sans 2 Bold"/>
              </a:rPr>
              <a:t>Enhancing accessibility</a:t>
            </a:r>
          </a:p>
          <a:p>
            <a:pPr>
              <a:lnSpc>
                <a:spcPts val="5526"/>
              </a:lnSpc>
            </a:pPr>
            <a:endParaRPr lang="en-US" sz="3947">
              <a:solidFill>
                <a:srgbClr val="000000"/>
              </a:solidFill>
              <a:latin typeface="Canva Sans 2 Bold"/>
            </a:endParaRPr>
          </a:p>
          <a:p>
            <a:pPr marL="852267" lvl="1" indent="-426133">
              <a:lnSpc>
                <a:spcPts val="5526"/>
              </a:lnSpc>
              <a:buFont typeface="Arial"/>
              <a:buChar char="•"/>
            </a:pPr>
            <a:r>
              <a:rPr lang="en-US" sz="3947">
                <a:solidFill>
                  <a:srgbClr val="000000"/>
                </a:solidFill>
                <a:latin typeface="Canva Sans 2 Bold"/>
              </a:rPr>
              <a:t>Improving quality of life</a:t>
            </a:r>
          </a:p>
          <a:p>
            <a:pPr>
              <a:lnSpc>
                <a:spcPts val="5526"/>
              </a:lnSpc>
            </a:pPr>
            <a:r>
              <a:rPr lang="en-US" sz="3947">
                <a:solidFill>
                  <a:srgbClr val="000000"/>
                </a:solidFill>
                <a:latin typeface="Canva Sans 2 Bold"/>
              </a:rPr>
              <a:t> </a:t>
            </a:r>
          </a:p>
          <a:p>
            <a:pPr marL="852267" lvl="1" indent="-426133">
              <a:lnSpc>
                <a:spcPts val="5526"/>
              </a:lnSpc>
              <a:buFont typeface="Arial"/>
              <a:buChar char="•"/>
            </a:pPr>
            <a:r>
              <a:rPr lang="en-US" sz="3947">
                <a:solidFill>
                  <a:srgbClr val="000000"/>
                </a:solidFill>
                <a:latin typeface="Canva Sans 2 Bold"/>
              </a:rPr>
              <a:t>Increased independence</a:t>
            </a:r>
          </a:p>
          <a:p>
            <a:pPr>
              <a:lnSpc>
                <a:spcPts val="5526"/>
              </a:lnSpc>
            </a:pPr>
            <a:endParaRPr lang="en-US" sz="3947">
              <a:solidFill>
                <a:srgbClr val="000000"/>
              </a:solidFill>
              <a:latin typeface="Canva Sans 2 Bold"/>
            </a:endParaRPr>
          </a:p>
          <a:p>
            <a:pPr marL="852267" lvl="1" indent="-426133">
              <a:lnSpc>
                <a:spcPts val="5526"/>
              </a:lnSpc>
              <a:buFont typeface="Arial"/>
              <a:buChar char="•"/>
            </a:pPr>
            <a:r>
              <a:rPr lang="en-US" sz="3947">
                <a:solidFill>
                  <a:srgbClr val="000000"/>
                </a:solidFill>
                <a:latin typeface="Canva Sans 2 Bold"/>
              </a:rPr>
              <a:t>Enhanced entertainment</a:t>
            </a:r>
          </a:p>
          <a:p>
            <a:pPr>
              <a:lnSpc>
                <a:spcPts val="5526"/>
              </a:lnSpc>
            </a:pPr>
            <a:endParaRPr lang="en-US" sz="3947">
              <a:solidFill>
                <a:srgbClr val="000000"/>
              </a:solidFill>
              <a:latin typeface="Canva Sans 2 Bold"/>
            </a:endParaRPr>
          </a:p>
          <a:p>
            <a:pPr marL="852267" lvl="1" indent="-426133">
              <a:lnSpc>
                <a:spcPts val="5526"/>
              </a:lnSpc>
              <a:buFont typeface="Arial"/>
              <a:buChar char="•"/>
            </a:pPr>
            <a:r>
              <a:rPr lang="en-US" sz="3947">
                <a:solidFill>
                  <a:srgbClr val="000000"/>
                </a:solidFill>
                <a:latin typeface="Canva Sans 2 Bold"/>
              </a:rPr>
              <a:t>Enhanced education</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t="2017"/>
          <a:stretch>
            <a:fillRect/>
          </a:stretch>
        </p:blipFill>
        <p:spPr>
          <a:xfrm>
            <a:off x="2636634" y="4363844"/>
            <a:ext cx="11696201" cy="2260099"/>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5" name="TextBox 5"/>
          <p:cNvSpPr txBox="1"/>
          <p:nvPr/>
        </p:nvSpPr>
        <p:spPr>
          <a:xfrm>
            <a:off x="1131102" y="541710"/>
            <a:ext cx="16227862" cy="1217295"/>
          </a:xfrm>
          <a:prstGeom prst="rect">
            <a:avLst/>
          </a:prstGeom>
        </p:spPr>
        <p:txBody>
          <a:bodyPr lIns="0" tIns="0" rIns="0" bIns="0" rtlCol="0" anchor="t">
            <a:spAutoFit/>
          </a:bodyPr>
          <a:lstStyle/>
          <a:p>
            <a:pPr algn="ctr">
              <a:lnSpc>
                <a:spcPts val="10080"/>
              </a:lnSpc>
              <a:spcBef>
                <a:spcPct val="0"/>
              </a:spcBef>
            </a:pPr>
            <a:r>
              <a:rPr lang="en-US" sz="7200">
                <a:solidFill>
                  <a:srgbClr val="000000"/>
                </a:solidFill>
                <a:latin typeface="Open Sauce SemiBold"/>
              </a:rPr>
              <a:t>METHODOLOGY SYSTEM DIAGRAM</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grpSp>
        <p:nvGrpSpPr>
          <p:cNvPr id="3" name="Group 3"/>
          <p:cNvGrpSpPr/>
          <p:nvPr/>
        </p:nvGrpSpPr>
        <p:grpSpPr>
          <a:xfrm>
            <a:off x="1249199" y="1719936"/>
            <a:ext cx="7755158" cy="7819979"/>
            <a:chOff x="0" y="0"/>
            <a:chExt cx="2042511" cy="2059583"/>
          </a:xfrm>
        </p:grpSpPr>
        <p:sp>
          <p:nvSpPr>
            <p:cNvPr id="4" name="Freeform 4"/>
            <p:cNvSpPr/>
            <p:nvPr/>
          </p:nvSpPr>
          <p:spPr>
            <a:xfrm>
              <a:off x="0" y="0"/>
              <a:ext cx="2042511" cy="2059583"/>
            </a:xfrm>
            <a:custGeom>
              <a:avLst/>
              <a:gdLst/>
              <a:ahLst/>
              <a:cxnLst/>
              <a:rect l="l" t="t" r="r" b="b"/>
              <a:pathLst>
                <a:path w="2042511" h="2059583">
                  <a:moveTo>
                    <a:pt x="50913" y="0"/>
                  </a:moveTo>
                  <a:lnTo>
                    <a:pt x="1991598" y="0"/>
                  </a:lnTo>
                  <a:cubicBezTo>
                    <a:pt x="2019716" y="0"/>
                    <a:pt x="2042511" y="22794"/>
                    <a:pt x="2042511" y="50913"/>
                  </a:cubicBezTo>
                  <a:lnTo>
                    <a:pt x="2042511" y="2008670"/>
                  </a:lnTo>
                  <a:cubicBezTo>
                    <a:pt x="2042511" y="2036788"/>
                    <a:pt x="2019716" y="2059583"/>
                    <a:pt x="1991598" y="2059583"/>
                  </a:cubicBezTo>
                  <a:lnTo>
                    <a:pt x="50913" y="2059583"/>
                  </a:lnTo>
                  <a:cubicBezTo>
                    <a:pt x="22794" y="2059583"/>
                    <a:pt x="0" y="2036788"/>
                    <a:pt x="0" y="2008670"/>
                  </a:cubicBezTo>
                  <a:lnTo>
                    <a:pt x="0" y="50913"/>
                  </a:lnTo>
                  <a:cubicBezTo>
                    <a:pt x="0" y="22794"/>
                    <a:pt x="22794" y="0"/>
                    <a:pt x="50913" y="0"/>
                  </a:cubicBezTo>
                  <a:close/>
                </a:path>
              </a:pathLst>
            </a:custGeom>
            <a:solidFill>
              <a:srgbClr val="CDD6FF"/>
            </a:solidFill>
          </p:spPr>
        </p:sp>
        <p:sp>
          <p:nvSpPr>
            <p:cNvPr id="5" name="TextBox 5"/>
            <p:cNvSpPr txBox="1"/>
            <p:nvPr/>
          </p:nvSpPr>
          <p:spPr>
            <a:xfrm>
              <a:off x="0" y="-57150"/>
              <a:ext cx="812800" cy="869950"/>
            </a:xfrm>
            <a:prstGeom prst="rect">
              <a:avLst/>
            </a:prstGeom>
          </p:spPr>
          <p:txBody>
            <a:bodyPr lIns="50800" tIns="50800" rIns="50800" bIns="50800" rtlCol="0" anchor="ctr"/>
            <a:lstStyle/>
            <a:p>
              <a:pPr algn="ctr">
                <a:lnSpc>
                  <a:spcPts val="3640"/>
                </a:lnSpc>
              </a:pPr>
              <a:endParaRPr/>
            </a:p>
          </p:txBody>
        </p:sp>
      </p:grpSp>
      <p:grpSp>
        <p:nvGrpSpPr>
          <p:cNvPr id="6" name="Group 6"/>
          <p:cNvGrpSpPr/>
          <p:nvPr/>
        </p:nvGrpSpPr>
        <p:grpSpPr>
          <a:xfrm>
            <a:off x="9492157" y="1719936"/>
            <a:ext cx="7767143" cy="7819979"/>
            <a:chOff x="0" y="0"/>
            <a:chExt cx="2045667" cy="2059583"/>
          </a:xfrm>
        </p:grpSpPr>
        <p:sp>
          <p:nvSpPr>
            <p:cNvPr id="7" name="Freeform 7"/>
            <p:cNvSpPr/>
            <p:nvPr/>
          </p:nvSpPr>
          <p:spPr>
            <a:xfrm>
              <a:off x="0" y="0"/>
              <a:ext cx="2045667" cy="2059583"/>
            </a:xfrm>
            <a:custGeom>
              <a:avLst/>
              <a:gdLst/>
              <a:ahLst/>
              <a:cxnLst/>
              <a:rect l="l" t="t" r="r" b="b"/>
              <a:pathLst>
                <a:path w="2045667" h="2059583">
                  <a:moveTo>
                    <a:pt x="50834" y="0"/>
                  </a:moveTo>
                  <a:lnTo>
                    <a:pt x="1994833" y="0"/>
                  </a:lnTo>
                  <a:cubicBezTo>
                    <a:pt x="2022908" y="0"/>
                    <a:pt x="2045667" y="22759"/>
                    <a:pt x="2045667" y="50834"/>
                  </a:cubicBezTo>
                  <a:lnTo>
                    <a:pt x="2045667" y="2008749"/>
                  </a:lnTo>
                  <a:cubicBezTo>
                    <a:pt x="2045667" y="2036824"/>
                    <a:pt x="2022908" y="2059583"/>
                    <a:pt x="1994833" y="2059583"/>
                  </a:cubicBezTo>
                  <a:lnTo>
                    <a:pt x="50834" y="2059583"/>
                  </a:lnTo>
                  <a:cubicBezTo>
                    <a:pt x="22759" y="2059583"/>
                    <a:pt x="0" y="2036824"/>
                    <a:pt x="0" y="2008749"/>
                  </a:cubicBezTo>
                  <a:lnTo>
                    <a:pt x="0" y="50834"/>
                  </a:lnTo>
                  <a:cubicBezTo>
                    <a:pt x="0" y="22759"/>
                    <a:pt x="22759" y="0"/>
                    <a:pt x="50834" y="0"/>
                  </a:cubicBezTo>
                  <a:close/>
                </a:path>
              </a:pathLst>
            </a:custGeom>
            <a:solidFill>
              <a:srgbClr val="CDD6FF"/>
            </a:solidFill>
          </p:spPr>
        </p:sp>
        <p:sp>
          <p:nvSpPr>
            <p:cNvPr id="8" name="TextBox 8"/>
            <p:cNvSpPr txBox="1"/>
            <p:nvPr/>
          </p:nvSpPr>
          <p:spPr>
            <a:xfrm>
              <a:off x="0" y="-57150"/>
              <a:ext cx="812800" cy="869950"/>
            </a:xfrm>
            <a:prstGeom prst="rect">
              <a:avLst/>
            </a:prstGeom>
          </p:spPr>
          <p:txBody>
            <a:bodyPr lIns="50800" tIns="50800" rIns="50800" bIns="50800" rtlCol="0" anchor="ctr"/>
            <a:lstStyle/>
            <a:p>
              <a:pPr algn="ctr">
                <a:lnSpc>
                  <a:spcPts val="3640"/>
                </a:lnSpc>
              </a:pPr>
              <a:endParaRPr/>
            </a:p>
          </p:txBody>
        </p:sp>
      </p:grpSp>
      <p:pic>
        <p:nvPicPr>
          <p:cNvPr id="9" name="Picture 9"/>
          <p:cNvPicPr>
            <a:picLocks noChangeAspect="1"/>
          </p:cNvPicPr>
          <p:nvPr/>
        </p:nvPicPr>
        <p:blipFill>
          <a:blip r:embed="rId3"/>
          <a:srcRect/>
          <a:stretch>
            <a:fillRect/>
          </a:stretch>
        </p:blipFill>
        <p:spPr>
          <a:xfrm>
            <a:off x="7275960" y="3135025"/>
            <a:ext cx="4257758" cy="5088541"/>
          </a:xfrm>
          <a:prstGeom prst="rect">
            <a:avLst/>
          </a:prstGeom>
        </p:spPr>
      </p:pic>
      <p:sp>
        <p:nvSpPr>
          <p:cNvPr id="10" name="TextBox 10"/>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11" name="TextBox 11"/>
          <p:cNvSpPr txBox="1"/>
          <p:nvPr/>
        </p:nvSpPr>
        <p:spPr>
          <a:xfrm>
            <a:off x="2187435" y="358140"/>
            <a:ext cx="14609445" cy="1217295"/>
          </a:xfrm>
          <a:prstGeom prst="rect">
            <a:avLst/>
          </a:prstGeom>
        </p:spPr>
        <p:txBody>
          <a:bodyPr lIns="0" tIns="0" rIns="0" bIns="0" rtlCol="0" anchor="t">
            <a:spAutoFit/>
          </a:bodyPr>
          <a:lstStyle/>
          <a:p>
            <a:pPr algn="ctr">
              <a:lnSpc>
                <a:spcPts val="10080"/>
              </a:lnSpc>
              <a:spcBef>
                <a:spcPct val="0"/>
              </a:spcBef>
            </a:pPr>
            <a:r>
              <a:rPr lang="en-US" sz="7200">
                <a:solidFill>
                  <a:srgbClr val="000000"/>
                </a:solidFill>
                <a:latin typeface="Open Sauce SemiBold"/>
              </a:rPr>
              <a:t>TECHNOLOGIES &amp; TECHNIQUES</a:t>
            </a:r>
          </a:p>
        </p:txBody>
      </p:sp>
      <p:sp>
        <p:nvSpPr>
          <p:cNvPr id="12" name="TextBox 12"/>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13" name="TextBox 13"/>
          <p:cNvSpPr txBox="1"/>
          <p:nvPr/>
        </p:nvSpPr>
        <p:spPr>
          <a:xfrm>
            <a:off x="3574066" y="1999514"/>
            <a:ext cx="3384709" cy="688974"/>
          </a:xfrm>
          <a:prstGeom prst="rect">
            <a:avLst/>
          </a:prstGeom>
        </p:spPr>
        <p:txBody>
          <a:bodyPr lIns="0" tIns="0" rIns="0" bIns="0" rtlCol="0" anchor="t">
            <a:spAutoFit/>
          </a:bodyPr>
          <a:lstStyle/>
          <a:p>
            <a:pPr algn="ctr">
              <a:lnSpc>
                <a:spcPts val="5600"/>
              </a:lnSpc>
              <a:spcBef>
                <a:spcPct val="0"/>
              </a:spcBef>
            </a:pPr>
            <a:r>
              <a:rPr lang="en-US" sz="4000">
                <a:solidFill>
                  <a:srgbClr val="545454"/>
                </a:solidFill>
                <a:latin typeface="Inter Bold"/>
              </a:rPr>
              <a:t>Technologies</a:t>
            </a:r>
          </a:p>
        </p:txBody>
      </p:sp>
      <p:sp>
        <p:nvSpPr>
          <p:cNvPr id="14" name="TextBox 14"/>
          <p:cNvSpPr txBox="1"/>
          <p:nvPr/>
        </p:nvSpPr>
        <p:spPr>
          <a:xfrm>
            <a:off x="11533719" y="2211605"/>
            <a:ext cx="3384709" cy="688974"/>
          </a:xfrm>
          <a:prstGeom prst="rect">
            <a:avLst/>
          </a:prstGeom>
        </p:spPr>
        <p:txBody>
          <a:bodyPr lIns="0" tIns="0" rIns="0" bIns="0" rtlCol="0" anchor="t">
            <a:spAutoFit/>
          </a:bodyPr>
          <a:lstStyle/>
          <a:p>
            <a:pPr algn="ctr">
              <a:lnSpc>
                <a:spcPts val="5600"/>
              </a:lnSpc>
              <a:spcBef>
                <a:spcPct val="0"/>
              </a:spcBef>
            </a:pPr>
            <a:r>
              <a:rPr lang="en-US" sz="4000">
                <a:solidFill>
                  <a:srgbClr val="545454"/>
                </a:solidFill>
                <a:latin typeface="Inter Bold"/>
              </a:rPr>
              <a:t>Techniques</a:t>
            </a:r>
          </a:p>
        </p:txBody>
      </p:sp>
      <p:sp>
        <p:nvSpPr>
          <p:cNvPr id="15" name="TextBox 15"/>
          <p:cNvSpPr txBox="1"/>
          <p:nvPr/>
        </p:nvSpPr>
        <p:spPr>
          <a:xfrm>
            <a:off x="1757816" y="3597766"/>
            <a:ext cx="3874294" cy="2734308"/>
          </a:xfrm>
          <a:prstGeom prst="rect">
            <a:avLst/>
          </a:prstGeom>
        </p:spPr>
        <p:txBody>
          <a:bodyPr lIns="0" tIns="0" rIns="0" bIns="0" rtlCol="0" anchor="t">
            <a:spAutoFit/>
          </a:bodyPr>
          <a:lstStyle/>
          <a:p>
            <a:pPr marL="561353" lvl="1" indent="-280677">
              <a:lnSpc>
                <a:spcPts val="3640"/>
              </a:lnSpc>
              <a:buFont typeface="Arial"/>
              <a:buChar char="•"/>
            </a:pPr>
            <a:r>
              <a:rPr lang="en-US" sz="2600">
                <a:solidFill>
                  <a:srgbClr val="000000"/>
                </a:solidFill>
                <a:latin typeface="Canva Sans 2 Bold"/>
              </a:rPr>
              <a:t>Android Studio</a:t>
            </a:r>
          </a:p>
          <a:p>
            <a:pPr marL="561353" lvl="1" indent="-280677">
              <a:lnSpc>
                <a:spcPts val="3640"/>
              </a:lnSpc>
              <a:buFont typeface="Arial"/>
              <a:buChar char="•"/>
            </a:pPr>
            <a:r>
              <a:rPr lang="en-US" sz="2600">
                <a:solidFill>
                  <a:srgbClr val="000000"/>
                </a:solidFill>
                <a:latin typeface="Canva Sans 2 Bold"/>
              </a:rPr>
              <a:t>Flutter</a:t>
            </a:r>
          </a:p>
          <a:p>
            <a:pPr marL="561353" lvl="1" indent="-280677">
              <a:lnSpc>
                <a:spcPts val="3640"/>
              </a:lnSpc>
              <a:buFont typeface="Arial"/>
              <a:buChar char="•"/>
            </a:pPr>
            <a:r>
              <a:rPr lang="en-US" sz="2600">
                <a:solidFill>
                  <a:srgbClr val="000000"/>
                </a:solidFill>
                <a:latin typeface="Canva Sans 2 Bold"/>
              </a:rPr>
              <a:t>Firebase</a:t>
            </a:r>
          </a:p>
          <a:p>
            <a:pPr marL="561353" lvl="1" indent="-280677">
              <a:lnSpc>
                <a:spcPts val="3640"/>
              </a:lnSpc>
              <a:buFont typeface="Arial"/>
              <a:buChar char="•"/>
            </a:pPr>
            <a:r>
              <a:rPr lang="en-US" sz="2600">
                <a:solidFill>
                  <a:srgbClr val="000000"/>
                </a:solidFill>
                <a:latin typeface="Canva Sans 2 Bold"/>
              </a:rPr>
              <a:t>TensorFlow</a:t>
            </a:r>
          </a:p>
          <a:p>
            <a:pPr marL="561353" lvl="1" indent="-280677">
              <a:lnSpc>
                <a:spcPts val="3640"/>
              </a:lnSpc>
              <a:buFont typeface="Arial"/>
              <a:buChar char="•"/>
            </a:pPr>
            <a:r>
              <a:rPr lang="en-US" sz="2600">
                <a:solidFill>
                  <a:srgbClr val="000000"/>
                </a:solidFill>
                <a:latin typeface="Canva Sans 2 Bold"/>
              </a:rPr>
              <a:t>Amazon Rekognition</a:t>
            </a:r>
          </a:p>
          <a:p>
            <a:pPr marL="561353" lvl="1" indent="-280677">
              <a:lnSpc>
                <a:spcPts val="3640"/>
              </a:lnSpc>
              <a:buFont typeface="Arial"/>
              <a:buChar char="•"/>
            </a:pPr>
            <a:r>
              <a:rPr lang="en-US" sz="2600">
                <a:solidFill>
                  <a:srgbClr val="000000"/>
                </a:solidFill>
                <a:latin typeface="Canva Sans 2 Bold"/>
              </a:rPr>
              <a:t>Flutter Vision</a:t>
            </a:r>
          </a:p>
        </p:txBody>
      </p:sp>
      <p:sp>
        <p:nvSpPr>
          <p:cNvPr id="16" name="TextBox 16"/>
          <p:cNvSpPr txBox="1"/>
          <p:nvPr/>
        </p:nvSpPr>
        <p:spPr>
          <a:xfrm>
            <a:off x="11723573" y="2884132"/>
            <a:ext cx="5252912" cy="6405032"/>
          </a:xfrm>
          <a:prstGeom prst="rect">
            <a:avLst/>
          </a:prstGeom>
        </p:spPr>
        <p:txBody>
          <a:bodyPr lIns="0" tIns="0" rIns="0" bIns="0" rtlCol="0" anchor="t">
            <a:spAutoFit/>
          </a:bodyPr>
          <a:lstStyle/>
          <a:p>
            <a:pPr marL="530769" lvl="1" indent="-265385">
              <a:lnSpc>
                <a:spcPts val="3441"/>
              </a:lnSpc>
              <a:buFont typeface="Arial"/>
              <a:buChar char="•"/>
            </a:pPr>
            <a:r>
              <a:rPr lang="en-US" sz="2458">
                <a:solidFill>
                  <a:srgbClr val="000000"/>
                </a:solidFill>
                <a:latin typeface="Canva Sans 2 Bold"/>
              </a:rPr>
              <a:t>Agile software development techniques can allow for more flexible and iterative development of the app.</a:t>
            </a:r>
          </a:p>
          <a:p>
            <a:pPr>
              <a:lnSpc>
                <a:spcPts val="3441"/>
              </a:lnSpc>
            </a:pPr>
            <a:endParaRPr lang="en-US" sz="2458">
              <a:solidFill>
                <a:srgbClr val="000000"/>
              </a:solidFill>
              <a:latin typeface="Canva Sans 2 Bold"/>
            </a:endParaRPr>
          </a:p>
          <a:p>
            <a:pPr marL="530769" lvl="1" indent="-265385">
              <a:lnSpc>
                <a:spcPts val="3441"/>
              </a:lnSpc>
              <a:buFont typeface="Arial"/>
              <a:buChar char="•"/>
            </a:pPr>
            <a:r>
              <a:rPr lang="en-US" sz="2458">
                <a:solidFill>
                  <a:srgbClr val="000000"/>
                </a:solidFill>
                <a:latin typeface="Canva Sans 2 Bold"/>
              </a:rPr>
              <a:t>User-centered design techniques can help to ensure that the app is designed with the needs of visually impaired users in mind.</a:t>
            </a:r>
          </a:p>
          <a:p>
            <a:pPr>
              <a:lnSpc>
                <a:spcPts val="3441"/>
              </a:lnSpc>
            </a:pPr>
            <a:endParaRPr lang="en-US" sz="2458">
              <a:solidFill>
                <a:srgbClr val="000000"/>
              </a:solidFill>
              <a:latin typeface="Canva Sans 2 Bold"/>
            </a:endParaRPr>
          </a:p>
          <a:p>
            <a:pPr marL="530769" lvl="1" indent="-265385">
              <a:lnSpc>
                <a:spcPts val="3441"/>
              </a:lnSpc>
              <a:buFont typeface="Arial"/>
              <a:buChar char="•"/>
            </a:pPr>
            <a:r>
              <a:rPr lang="en-US" sz="2458">
                <a:solidFill>
                  <a:srgbClr val="000000"/>
                </a:solidFill>
                <a:latin typeface="Canva Sans 2 Bold"/>
              </a:rPr>
              <a:t>The app should be designed to be accessible for users with different levels of visual impairment</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9316226" y="3316521"/>
            <a:ext cx="9589191" cy="3835676"/>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5" name="TextBox 5"/>
          <p:cNvSpPr txBox="1"/>
          <p:nvPr/>
        </p:nvSpPr>
        <p:spPr>
          <a:xfrm>
            <a:off x="5579158" y="358140"/>
            <a:ext cx="7331750" cy="1217295"/>
          </a:xfrm>
          <a:prstGeom prst="rect">
            <a:avLst/>
          </a:prstGeom>
        </p:spPr>
        <p:txBody>
          <a:bodyPr lIns="0" tIns="0" rIns="0" bIns="0" rtlCol="0" anchor="t">
            <a:spAutoFit/>
          </a:bodyPr>
          <a:lstStyle/>
          <a:p>
            <a:pPr algn="ctr">
              <a:lnSpc>
                <a:spcPts val="10080"/>
              </a:lnSpc>
              <a:spcBef>
                <a:spcPct val="0"/>
              </a:spcBef>
            </a:pPr>
            <a:r>
              <a:rPr lang="en-US" sz="7200">
                <a:solidFill>
                  <a:srgbClr val="000000"/>
                </a:solidFill>
                <a:latin typeface="Open Sauce SemiBold"/>
              </a:rPr>
              <a:t>REQUIREMENTS</a:t>
            </a:r>
          </a:p>
        </p:txBody>
      </p:sp>
      <p:sp>
        <p:nvSpPr>
          <p:cNvPr id="6" name="TextBox 6"/>
          <p:cNvSpPr txBox="1"/>
          <p:nvPr/>
        </p:nvSpPr>
        <p:spPr>
          <a:xfrm>
            <a:off x="1313301" y="2362285"/>
            <a:ext cx="5884069" cy="712469"/>
          </a:xfrm>
          <a:prstGeom prst="rect">
            <a:avLst/>
          </a:prstGeom>
        </p:spPr>
        <p:txBody>
          <a:bodyPr lIns="0" tIns="0" rIns="0" bIns="0" rtlCol="0" anchor="t">
            <a:spAutoFit/>
          </a:bodyPr>
          <a:lstStyle/>
          <a:p>
            <a:pPr algn="ctr">
              <a:lnSpc>
                <a:spcPts val="5880"/>
              </a:lnSpc>
              <a:spcBef>
                <a:spcPct val="0"/>
              </a:spcBef>
            </a:pPr>
            <a:r>
              <a:rPr lang="en-US" sz="4200">
                <a:solidFill>
                  <a:srgbClr val="000000"/>
                </a:solidFill>
                <a:latin typeface="Canva Sans 2 Bold"/>
              </a:rPr>
              <a:t>Software Requirement</a:t>
            </a:r>
          </a:p>
        </p:txBody>
      </p:sp>
      <p:sp>
        <p:nvSpPr>
          <p:cNvPr id="7" name="TextBox 7"/>
          <p:cNvSpPr txBox="1"/>
          <p:nvPr/>
        </p:nvSpPr>
        <p:spPr>
          <a:xfrm>
            <a:off x="1313301" y="6514638"/>
            <a:ext cx="5543074" cy="688974"/>
          </a:xfrm>
          <a:prstGeom prst="rect">
            <a:avLst/>
          </a:prstGeom>
        </p:spPr>
        <p:txBody>
          <a:bodyPr lIns="0" tIns="0" rIns="0" bIns="0" rtlCol="0" anchor="t">
            <a:spAutoFit/>
          </a:bodyPr>
          <a:lstStyle/>
          <a:p>
            <a:pPr algn="ctr">
              <a:lnSpc>
                <a:spcPts val="5600"/>
              </a:lnSpc>
              <a:spcBef>
                <a:spcPct val="0"/>
              </a:spcBef>
            </a:pPr>
            <a:r>
              <a:rPr lang="en-US" sz="4000">
                <a:solidFill>
                  <a:srgbClr val="000000"/>
                </a:solidFill>
                <a:latin typeface="Canva Sans 2 Bold"/>
              </a:rPr>
              <a:t>Personal Requirement</a:t>
            </a:r>
          </a:p>
        </p:txBody>
      </p:sp>
      <p:sp>
        <p:nvSpPr>
          <p:cNvPr id="8" name="TextBox 8"/>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9" name="TextBox 9"/>
          <p:cNvSpPr txBox="1"/>
          <p:nvPr/>
        </p:nvSpPr>
        <p:spPr>
          <a:xfrm>
            <a:off x="971064" y="3441829"/>
            <a:ext cx="9216189" cy="2277108"/>
          </a:xfrm>
          <a:prstGeom prst="rect">
            <a:avLst/>
          </a:prstGeom>
        </p:spPr>
        <p:txBody>
          <a:bodyPr lIns="0" tIns="0" rIns="0" bIns="0" rtlCol="0" anchor="t">
            <a:spAutoFit/>
          </a:bodyPr>
          <a:lstStyle/>
          <a:p>
            <a:pPr marL="561353" lvl="1" indent="-280677">
              <a:lnSpc>
                <a:spcPts val="3640"/>
              </a:lnSpc>
              <a:buFont typeface="Arial"/>
              <a:buChar char="•"/>
            </a:pPr>
            <a:r>
              <a:rPr lang="en-US" sz="2600">
                <a:solidFill>
                  <a:srgbClr val="000000"/>
                </a:solidFill>
                <a:latin typeface="Canva Sans 2 Bold"/>
              </a:rPr>
              <a:t>Mobile Operating System: The application should be compatible with Android operating systems.</a:t>
            </a:r>
          </a:p>
          <a:p>
            <a:pPr>
              <a:lnSpc>
                <a:spcPts val="3640"/>
              </a:lnSpc>
            </a:pPr>
            <a:endParaRPr lang="en-US" sz="2600">
              <a:solidFill>
                <a:srgbClr val="000000"/>
              </a:solidFill>
              <a:latin typeface="Canva Sans 2 Bold"/>
            </a:endParaRPr>
          </a:p>
          <a:p>
            <a:pPr marL="561353" lvl="1" indent="-280677">
              <a:lnSpc>
                <a:spcPts val="3640"/>
              </a:lnSpc>
              <a:spcBef>
                <a:spcPct val="0"/>
              </a:spcBef>
              <a:buFont typeface="Arial"/>
              <a:buChar char="•"/>
            </a:pPr>
            <a:r>
              <a:rPr lang="en-US" sz="2600">
                <a:solidFill>
                  <a:srgbClr val="000000"/>
                </a:solidFill>
                <a:latin typeface="Canva Sans 2 Bold"/>
              </a:rPr>
              <a:t>Image detection Engine: The application should use a reliable and high-quality image detection engines </a:t>
            </a:r>
          </a:p>
        </p:txBody>
      </p:sp>
      <p:sp>
        <p:nvSpPr>
          <p:cNvPr id="10" name="TextBox 10"/>
          <p:cNvSpPr txBox="1"/>
          <p:nvPr/>
        </p:nvSpPr>
        <p:spPr>
          <a:xfrm>
            <a:off x="1028700" y="7575088"/>
            <a:ext cx="9158552" cy="1362708"/>
          </a:xfrm>
          <a:prstGeom prst="rect">
            <a:avLst/>
          </a:prstGeom>
        </p:spPr>
        <p:txBody>
          <a:bodyPr lIns="0" tIns="0" rIns="0" bIns="0" rtlCol="0" anchor="t">
            <a:spAutoFit/>
          </a:bodyPr>
          <a:lstStyle/>
          <a:p>
            <a:pPr marL="561353" lvl="1" indent="-280677">
              <a:lnSpc>
                <a:spcPts val="3640"/>
              </a:lnSpc>
              <a:buFont typeface="Arial"/>
              <a:buChar char="•"/>
            </a:pPr>
            <a:r>
              <a:rPr lang="en-US" sz="2600">
                <a:solidFill>
                  <a:srgbClr val="000000"/>
                </a:solidFill>
                <a:latin typeface="Canva Sans 2 Bold"/>
              </a:rPr>
              <a:t>Sinhala Language Support: The application should support the Sinhala language and images should cover to the Sinhala characters.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sp>
        <p:nvSpPr>
          <p:cNvPr id="3" name="TextBox 3"/>
          <p:cNvSpPr txBox="1"/>
          <p:nvPr/>
        </p:nvSpPr>
        <p:spPr>
          <a:xfrm>
            <a:off x="8026051" y="539496"/>
            <a:ext cx="8229256" cy="1006983"/>
          </a:xfrm>
          <a:prstGeom prst="rect">
            <a:avLst/>
          </a:prstGeom>
        </p:spPr>
        <p:txBody>
          <a:bodyPr lIns="0" tIns="0" rIns="0" bIns="0" rtlCol="0" anchor="t">
            <a:spAutoFit/>
          </a:bodyPr>
          <a:lstStyle/>
          <a:p>
            <a:pPr>
              <a:lnSpc>
                <a:spcPts val="7956"/>
              </a:lnSpc>
            </a:pPr>
            <a:r>
              <a:rPr lang="en-US" sz="6800">
                <a:solidFill>
                  <a:srgbClr val="000000"/>
                </a:solidFill>
                <a:latin typeface="Open Sauce SemiBold"/>
              </a:rPr>
              <a:t>Research Question</a:t>
            </a:r>
          </a:p>
        </p:txBody>
      </p:sp>
      <p:sp>
        <p:nvSpPr>
          <p:cNvPr id="4" name="TextBox 4"/>
          <p:cNvSpPr txBox="1"/>
          <p:nvPr/>
        </p:nvSpPr>
        <p:spPr>
          <a:xfrm>
            <a:off x="7597050" y="2171738"/>
            <a:ext cx="9970507" cy="6299835"/>
          </a:xfrm>
          <a:prstGeom prst="rect">
            <a:avLst/>
          </a:prstGeom>
        </p:spPr>
        <p:txBody>
          <a:bodyPr lIns="0" tIns="0" rIns="0" bIns="0" rtlCol="0" anchor="t">
            <a:spAutoFit/>
          </a:bodyPr>
          <a:lstStyle/>
          <a:p>
            <a:pPr marL="453390" lvl="1" indent="-226695">
              <a:lnSpc>
                <a:spcPts val="2940"/>
              </a:lnSpc>
              <a:buFont typeface="Arial"/>
              <a:buChar char="•"/>
            </a:pPr>
            <a:r>
              <a:rPr lang="en-US" sz="2100">
                <a:solidFill>
                  <a:srgbClr val="000000"/>
                </a:solidFill>
                <a:latin typeface="Canva Sans 1 Bold"/>
              </a:rPr>
              <a:t>What are the user requirements and preferences for a mobile base Sinhala book reader for visually impaired individuals?</a:t>
            </a:r>
          </a:p>
          <a:p>
            <a:pPr>
              <a:lnSpc>
                <a:spcPts val="2940"/>
              </a:lnSpc>
            </a:pPr>
            <a:endParaRPr lang="en-US" sz="2100">
              <a:solidFill>
                <a:srgbClr val="000000"/>
              </a:solidFill>
              <a:latin typeface="Canva Sans 1 Bold"/>
            </a:endParaRPr>
          </a:p>
          <a:p>
            <a:pPr marL="453390" lvl="1" indent="-226695">
              <a:lnSpc>
                <a:spcPts val="2940"/>
              </a:lnSpc>
              <a:buFont typeface="Arial"/>
              <a:buChar char="•"/>
            </a:pPr>
            <a:r>
              <a:rPr lang="en-US" sz="2100">
                <a:solidFill>
                  <a:srgbClr val="000000"/>
                </a:solidFill>
                <a:latin typeface="Canva Sans 1 Bold"/>
              </a:rPr>
              <a:t>How can the accessibility of the book reader be enhanced for visually impaired individuals?</a:t>
            </a:r>
          </a:p>
          <a:p>
            <a:pPr>
              <a:lnSpc>
                <a:spcPts val="2940"/>
              </a:lnSpc>
            </a:pPr>
            <a:endParaRPr lang="en-US" sz="2100">
              <a:solidFill>
                <a:srgbClr val="000000"/>
              </a:solidFill>
              <a:latin typeface="Canva Sans 1 Bold"/>
            </a:endParaRPr>
          </a:p>
          <a:p>
            <a:pPr marL="453390" lvl="1" indent="-226695">
              <a:lnSpc>
                <a:spcPts val="2940"/>
              </a:lnSpc>
              <a:buFont typeface="Arial"/>
              <a:buChar char="•"/>
            </a:pPr>
            <a:r>
              <a:rPr lang="en-US" sz="2100">
                <a:solidFill>
                  <a:srgbClr val="000000"/>
                </a:solidFill>
                <a:latin typeface="Canva Sans 1 Bold"/>
              </a:rPr>
              <a:t>What are the existing technologies and tools available for creating a mobile base Sinhala book reader for visually impaired individuals?</a:t>
            </a:r>
          </a:p>
          <a:p>
            <a:pPr>
              <a:lnSpc>
                <a:spcPts val="2940"/>
              </a:lnSpc>
            </a:pPr>
            <a:endParaRPr lang="en-US" sz="2100">
              <a:solidFill>
                <a:srgbClr val="000000"/>
              </a:solidFill>
              <a:latin typeface="Canva Sans 1 Bold"/>
            </a:endParaRPr>
          </a:p>
          <a:p>
            <a:pPr marL="453390" lvl="1" indent="-226695">
              <a:lnSpc>
                <a:spcPts val="2940"/>
              </a:lnSpc>
              <a:buFont typeface="Arial"/>
              <a:buChar char="•"/>
            </a:pPr>
            <a:r>
              <a:rPr lang="en-US" sz="2100">
                <a:solidFill>
                  <a:srgbClr val="000000"/>
                </a:solidFill>
                <a:latin typeface="Canva Sans 1 Bold"/>
              </a:rPr>
              <a:t>How can the usability and user experience of the book reader be improved for visually impaired individuals?</a:t>
            </a:r>
          </a:p>
          <a:p>
            <a:pPr>
              <a:lnSpc>
                <a:spcPts val="2940"/>
              </a:lnSpc>
            </a:pPr>
            <a:endParaRPr lang="en-US" sz="2100">
              <a:solidFill>
                <a:srgbClr val="000000"/>
              </a:solidFill>
              <a:latin typeface="Canva Sans 1 Bold"/>
            </a:endParaRPr>
          </a:p>
          <a:p>
            <a:pPr marL="453390" lvl="1" indent="-226695">
              <a:lnSpc>
                <a:spcPts val="2940"/>
              </a:lnSpc>
              <a:buFont typeface="Arial"/>
              <a:buChar char="•"/>
            </a:pPr>
            <a:r>
              <a:rPr lang="en-US" sz="2100">
                <a:solidFill>
                  <a:srgbClr val="000000"/>
                </a:solidFill>
                <a:latin typeface="Canva Sans 1 Bold"/>
              </a:rPr>
              <a:t>How to Enhance The Overall Visually Impaired Individual's Satistification?</a:t>
            </a:r>
          </a:p>
          <a:p>
            <a:pPr>
              <a:lnSpc>
                <a:spcPts val="2940"/>
              </a:lnSpc>
            </a:pPr>
            <a:endParaRPr lang="en-US" sz="2100">
              <a:solidFill>
                <a:srgbClr val="000000"/>
              </a:solidFill>
              <a:latin typeface="Canva Sans 1 Bold"/>
            </a:endParaRPr>
          </a:p>
          <a:p>
            <a:pPr marL="453390" lvl="1" indent="-226695">
              <a:lnSpc>
                <a:spcPts val="2940"/>
              </a:lnSpc>
              <a:buFont typeface="Arial"/>
              <a:buChar char="•"/>
            </a:pPr>
            <a:r>
              <a:rPr lang="en-US" sz="2100">
                <a:solidFill>
                  <a:srgbClr val="000000"/>
                </a:solidFill>
                <a:latin typeface="Canva Sans 1 Bold"/>
              </a:rPr>
              <a:t>How to Address the Limited Availability of Sinhala-Language Resources for Visually Impaired Individuals?</a:t>
            </a:r>
          </a:p>
        </p:txBody>
      </p:sp>
      <p:pic>
        <p:nvPicPr>
          <p:cNvPr id="5" name="Picture 5"/>
          <p:cNvPicPr>
            <a:picLocks noChangeAspect="1"/>
          </p:cNvPicPr>
          <p:nvPr/>
        </p:nvPicPr>
        <p:blipFill>
          <a:blip r:embed="rId3"/>
          <a:srcRect l="5948" r="39346"/>
          <a:stretch>
            <a:fillRect/>
          </a:stretch>
        </p:blipFill>
        <p:spPr>
          <a:xfrm>
            <a:off x="0" y="0"/>
            <a:ext cx="7597050" cy="9258300"/>
          </a:xfrm>
          <a:prstGeom prst="rect">
            <a:avLst/>
          </a:prstGeom>
        </p:spPr>
      </p:pic>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4358898" y="2711402"/>
            <a:ext cx="9274912" cy="5951654"/>
          </a:xfrm>
          <a:prstGeom prst="rect">
            <a:avLst/>
          </a:prstGeom>
        </p:spPr>
      </p:pic>
      <p:sp>
        <p:nvSpPr>
          <p:cNvPr id="4" name="TextBox 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5" name="TextBox 5"/>
          <p:cNvSpPr txBox="1"/>
          <p:nvPr/>
        </p:nvSpPr>
        <p:spPr>
          <a:xfrm>
            <a:off x="3529388" y="727900"/>
            <a:ext cx="12858393" cy="1217295"/>
          </a:xfrm>
          <a:prstGeom prst="rect">
            <a:avLst/>
          </a:prstGeom>
        </p:spPr>
        <p:txBody>
          <a:bodyPr lIns="0" tIns="0" rIns="0" bIns="0" rtlCol="0" anchor="t">
            <a:spAutoFit/>
          </a:bodyPr>
          <a:lstStyle/>
          <a:p>
            <a:pPr algn="ctr">
              <a:lnSpc>
                <a:spcPts val="10080"/>
              </a:lnSpc>
              <a:spcBef>
                <a:spcPct val="0"/>
              </a:spcBef>
            </a:pPr>
            <a:r>
              <a:rPr lang="en-US" sz="7200">
                <a:solidFill>
                  <a:srgbClr val="000000"/>
                </a:solidFill>
                <a:latin typeface="Open Sauce SemiBold"/>
              </a:rPr>
              <a:t>WORK BREAKDOWN CHART</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sp>
        <p:nvSpPr>
          <p:cNvPr id="3" name="TextBox 3"/>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IT20254520 | Bhagya H.D.M. | TMP-23-198</a:t>
            </a:r>
          </a:p>
        </p:txBody>
      </p:sp>
      <p:sp>
        <p:nvSpPr>
          <p:cNvPr id="4" name="TextBox 4"/>
          <p:cNvSpPr txBox="1"/>
          <p:nvPr/>
        </p:nvSpPr>
        <p:spPr>
          <a:xfrm>
            <a:off x="6111835" y="358140"/>
            <a:ext cx="6064329" cy="1217295"/>
          </a:xfrm>
          <a:prstGeom prst="rect">
            <a:avLst/>
          </a:prstGeom>
        </p:spPr>
        <p:txBody>
          <a:bodyPr lIns="0" tIns="0" rIns="0" bIns="0" rtlCol="0" anchor="t">
            <a:spAutoFit/>
          </a:bodyPr>
          <a:lstStyle/>
          <a:p>
            <a:pPr algn="ctr">
              <a:lnSpc>
                <a:spcPts val="10080"/>
              </a:lnSpc>
              <a:spcBef>
                <a:spcPct val="0"/>
              </a:spcBef>
            </a:pPr>
            <a:r>
              <a:rPr lang="en-US" sz="7200">
                <a:solidFill>
                  <a:srgbClr val="000000"/>
                </a:solidFill>
                <a:latin typeface="Open Sauce SemiBold"/>
              </a:rPr>
              <a:t>REFERENCES</a:t>
            </a:r>
          </a:p>
        </p:txBody>
      </p:sp>
      <p:sp>
        <p:nvSpPr>
          <p:cNvPr id="5" name="TextBox 5"/>
          <p:cNvSpPr txBox="1"/>
          <p:nvPr/>
        </p:nvSpPr>
        <p:spPr>
          <a:xfrm>
            <a:off x="1028700" y="2561746"/>
            <a:ext cx="16446937" cy="5934708"/>
          </a:xfrm>
          <a:prstGeom prst="rect">
            <a:avLst/>
          </a:prstGeom>
        </p:spPr>
        <p:txBody>
          <a:bodyPr lIns="0" tIns="0" rIns="0" bIns="0" rtlCol="0" anchor="t">
            <a:spAutoFit/>
          </a:bodyPr>
          <a:lstStyle/>
          <a:p>
            <a:pPr marL="561353" lvl="1" indent="-280677" algn="ctr">
              <a:lnSpc>
                <a:spcPts val="3640"/>
              </a:lnSpc>
              <a:buFont typeface="Arial"/>
              <a:buChar char="•"/>
            </a:pPr>
            <a:r>
              <a:rPr lang="en-US" sz="2600" u="sng">
                <a:solidFill>
                  <a:srgbClr val="050479"/>
                </a:solidFill>
                <a:latin typeface="Canva Sans 2"/>
              </a:rPr>
              <a:t>https://www.computer.org/csdl/proceedings-article/cvpr/2015/07298935/12OmNwCJORd</a:t>
            </a:r>
          </a:p>
          <a:p>
            <a:pPr algn="ctr">
              <a:lnSpc>
                <a:spcPts val="3640"/>
              </a:lnSpc>
            </a:pPr>
            <a:endParaRPr lang="en-US" sz="2600" u="sng">
              <a:solidFill>
                <a:srgbClr val="050479"/>
              </a:solidFill>
              <a:latin typeface="Canva Sans 2"/>
            </a:endParaRPr>
          </a:p>
          <a:p>
            <a:pPr marL="561353" lvl="1" indent="-280677">
              <a:lnSpc>
                <a:spcPts val="3640"/>
              </a:lnSpc>
              <a:buFont typeface="Arial"/>
              <a:buChar char="•"/>
            </a:pPr>
            <a:r>
              <a:rPr lang="en-US" sz="2600" u="sng">
                <a:solidFill>
                  <a:srgbClr val="050479"/>
                </a:solidFill>
                <a:latin typeface="Canva Sans 2"/>
              </a:rPr>
              <a:t>https://ieeexplore.ieee.org/abstract/document/9182201</a:t>
            </a:r>
          </a:p>
          <a:p>
            <a:pPr>
              <a:lnSpc>
                <a:spcPts val="3640"/>
              </a:lnSpc>
            </a:pPr>
            <a:endParaRPr lang="en-US" sz="2600" u="sng">
              <a:solidFill>
                <a:srgbClr val="050479"/>
              </a:solidFill>
              <a:latin typeface="Canva Sans 2"/>
            </a:endParaRPr>
          </a:p>
          <a:p>
            <a:pPr marL="561353" lvl="1" indent="-280677">
              <a:lnSpc>
                <a:spcPts val="3640"/>
              </a:lnSpc>
              <a:buFont typeface="Arial"/>
              <a:buChar char="•"/>
            </a:pPr>
            <a:r>
              <a:rPr lang="en-US" sz="2600" u="sng">
                <a:solidFill>
                  <a:srgbClr val="050479"/>
                </a:solidFill>
                <a:latin typeface="Canva Sans 2"/>
              </a:rPr>
              <a:t>https://ieeexplore.ieee.org/abstract/document/8371005</a:t>
            </a:r>
          </a:p>
          <a:p>
            <a:pPr>
              <a:lnSpc>
                <a:spcPts val="3640"/>
              </a:lnSpc>
            </a:pPr>
            <a:endParaRPr lang="en-US" sz="2600" u="sng">
              <a:solidFill>
                <a:srgbClr val="050479"/>
              </a:solidFill>
              <a:latin typeface="Canva Sans 2"/>
            </a:endParaRPr>
          </a:p>
          <a:p>
            <a:pPr marL="561353" lvl="1" indent="-280677">
              <a:lnSpc>
                <a:spcPts val="3640"/>
              </a:lnSpc>
              <a:buFont typeface="Arial"/>
              <a:buChar char="•"/>
            </a:pPr>
            <a:r>
              <a:rPr lang="en-US" sz="2600" u="sng">
                <a:solidFill>
                  <a:srgbClr val="050479"/>
                </a:solidFill>
                <a:latin typeface="Canva Sans 2"/>
              </a:rPr>
              <a:t>https://www.levelaccess.com/blog/understanding-assistive-technology-how-does-a-blind-person-use-the-internet/#:~:text=A%20braille%20display%20is%20a,read%20text%20using%20their%20fingers.</a:t>
            </a:r>
          </a:p>
          <a:p>
            <a:pPr>
              <a:lnSpc>
                <a:spcPts val="3640"/>
              </a:lnSpc>
            </a:pPr>
            <a:endParaRPr lang="en-US" sz="2600" u="sng">
              <a:solidFill>
                <a:srgbClr val="050479"/>
              </a:solidFill>
              <a:latin typeface="Canva Sans 2"/>
            </a:endParaRPr>
          </a:p>
          <a:p>
            <a:pPr marL="561353" lvl="1" indent="-280677">
              <a:lnSpc>
                <a:spcPts val="3640"/>
              </a:lnSpc>
              <a:buFont typeface="Arial"/>
              <a:buChar char="•"/>
            </a:pPr>
            <a:r>
              <a:rPr lang="en-US" sz="2600" u="sng">
                <a:solidFill>
                  <a:srgbClr val="050479"/>
                </a:solidFill>
                <a:latin typeface="Canva Sans 2"/>
              </a:rPr>
              <a:t>https://nanonets.com/image-recognition</a:t>
            </a:r>
          </a:p>
          <a:p>
            <a:pPr>
              <a:lnSpc>
                <a:spcPts val="3640"/>
              </a:lnSpc>
            </a:pPr>
            <a:endParaRPr lang="en-US" sz="2600" u="sng">
              <a:solidFill>
                <a:srgbClr val="050479"/>
              </a:solidFill>
              <a:latin typeface="Canva Sans 2"/>
            </a:endParaRPr>
          </a:p>
          <a:p>
            <a:pPr>
              <a:lnSpc>
                <a:spcPts val="3640"/>
              </a:lnSpc>
            </a:pPr>
            <a:endParaRPr lang="en-US" sz="2600" u="sng">
              <a:solidFill>
                <a:srgbClr val="050479"/>
              </a:solidFill>
              <a:latin typeface="Canva Sans 2"/>
            </a:endParaRP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ECF0F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32140" y="6864101"/>
            <a:ext cx="1792167" cy="1845865"/>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425664" y="1548245"/>
            <a:ext cx="1406779" cy="1448929"/>
          </a:xfrm>
          <a:prstGeom prst="rect">
            <a:avLst/>
          </a:prstGeom>
        </p:spPr>
      </p:pic>
      <p:pic>
        <p:nvPicPr>
          <p:cNvPr id="4" name="Picture 4"/>
          <p:cNvPicPr>
            <a:picLocks noChangeAspect="1"/>
          </p:cNvPicPr>
          <p:nvPr/>
        </p:nvPicPr>
        <p:blipFill>
          <a:blip r:embed="rId4"/>
          <a:srcRect t="13905" b="1795"/>
          <a:stretch>
            <a:fillRect/>
          </a:stretch>
        </p:blipFill>
        <p:spPr>
          <a:xfrm>
            <a:off x="0" y="9539915"/>
            <a:ext cx="4374869" cy="747085"/>
          </a:xfrm>
          <a:prstGeom prst="rect">
            <a:avLst/>
          </a:prstGeom>
        </p:spPr>
      </p:pic>
      <p:grpSp>
        <p:nvGrpSpPr>
          <p:cNvPr id="5" name="Group 5"/>
          <p:cNvGrpSpPr>
            <a:grpSpLocks noChangeAspect="1"/>
          </p:cNvGrpSpPr>
          <p:nvPr/>
        </p:nvGrpSpPr>
        <p:grpSpPr>
          <a:xfrm>
            <a:off x="1632140" y="1028700"/>
            <a:ext cx="5246391" cy="5246370"/>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t="-16645" r="-4" b="-16695"/>
              </a:stretch>
            </a:blipFill>
          </p:spPr>
        </p:sp>
      </p:grpSp>
      <p:sp>
        <p:nvSpPr>
          <p:cNvPr id="7" name="TextBox 7"/>
          <p:cNvSpPr txBox="1"/>
          <p:nvPr/>
        </p:nvSpPr>
        <p:spPr>
          <a:xfrm>
            <a:off x="6521600" y="4786529"/>
            <a:ext cx="8720418" cy="1065657"/>
          </a:xfrm>
          <a:prstGeom prst="rect">
            <a:avLst/>
          </a:prstGeom>
        </p:spPr>
        <p:txBody>
          <a:bodyPr lIns="0" tIns="0" rIns="0" bIns="0" rtlCol="0" anchor="t">
            <a:spAutoFit/>
          </a:bodyPr>
          <a:lstStyle/>
          <a:p>
            <a:pPr algn="ctr">
              <a:lnSpc>
                <a:spcPts val="8424"/>
              </a:lnSpc>
            </a:pPr>
            <a:r>
              <a:rPr lang="en-US" sz="7200">
                <a:solidFill>
                  <a:srgbClr val="000000"/>
                </a:solidFill>
                <a:latin typeface="Open Sauce SemiBold"/>
              </a:rPr>
              <a:t>Jayathunga T.M.</a:t>
            </a:r>
          </a:p>
        </p:txBody>
      </p:sp>
      <p:sp>
        <p:nvSpPr>
          <p:cNvPr id="8" name="TextBox 8"/>
          <p:cNvSpPr txBox="1"/>
          <p:nvPr/>
        </p:nvSpPr>
        <p:spPr>
          <a:xfrm>
            <a:off x="7959459" y="7562561"/>
            <a:ext cx="5844699" cy="448310"/>
          </a:xfrm>
          <a:prstGeom prst="rect">
            <a:avLst/>
          </a:prstGeom>
        </p:spPr>
        <p:txBody>
          <a:bodyPr lIns="0" tIns="0" rIns="0" bIns="0" rtlCol="0" anchor="t">
            <a:spAutoFit/>
          </a:bodyPr>
          <a:lstStyle/>
          <a:p>
            <a:pPr algn="ctr">
              <a:lnSpc>
                <a:spcPts val="3639"/>
              </a:lnSpc>
            </a:pPr>
            <a:r>
              <a:rPr lang="en-US" sz="2599">
                <a:solidFill>
                  <a:srgbClr val="000000"/>
                </a:solidFill>
                <a:latin typeface="Canva Sans 1 Bold"/>
              </a:rPr>
              <a:t>INFORMATION TECHNOLOGY</a:t>
            </a:r>
          </a:p>
        </p:txBody>
      </p:sp>
      <p:sp>
        <p:nvSpPr>
          <p:cNvPr id="9" name="TextBox 9"/>
          <p:cNvSpPr txBox="1"/>
          <p:nvPr/>
        </p:nvSpPr>
        <p:spPr>
          <a:xfrm>
            <a:off x="6521600" y="6017571"/>
            <a:ext cx="8720418" cy="1065657"/>
          </a:xfrm>
          <a:prstGeom prst="rect">
            <a:avLst/>
          </a:prstGeom>
        </p:spPr>
        <p:txBody>
          <a:bodyPr lIns="0" tIns="0" rIns="0" bIns="0" rtlCol="0" anchor="t">
            <a:spAutoFit/>
          </a:bodyPr>
          <a:lstStyle/>
          <a:p>
            <a:pPr algn="ctr">
              <a:lnSpc>
                <a:spcPts val="8424"/>
              </a:lnSpc>
            </a:pPr>
            <a:r>
              <a:rPr lang="en-US" sz="7200">
                <a:solidFill>
                  <a:srgbClr val="000000"/>
                </a:solidFill>
                <a:latin typeface="Open Sauce SemiBold"/>
              </a:rPr>
              <a:t>IT20146238</a:t>
            </a:r>
          </a:p>
        </p:txBody>
      </p:sp>
      <p:sp>
        <p:nvSpPr>
          <p:cNvPr id="10" name="TextBox 10"/>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
        <p:nvSpPr>
          <p:cNvPr id="11" name="TextBox 11"/>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028700" y="2036004"/>
            <a:ext cx="5750608" cy="5750608"/>
          </a:xfrm>
          <a:prstGeom prst="rect">
            <a:avLst/>
          </a:prstGeom>
        </p:spPr>
      </p:pic>
      <p:sp>
        <p:nvSpPr>
          <p:cNvPr id="4" name="TextBox 4"/>
          <p:cNvSpPr txBox="1"/>
          <p:nvPr/>
        </p:nvSpPr>
        <p:spPr>
          <a:xfrm>
            <a:off x="6779308" y="3227923"/>
            <a:ext cx="11546506" cy="3195319"/>
          </a:xfrm>
          <a:prstGeom prst="rect">
            <a:avLst/>
          </a:prstGeom>
        </p:spPr>
        <p:txBody>
          <a:bodyPr lIns="0" tIns="0" rIns="0" bIns="0" rtlCol="0" anchor="t">
            <a:spAutoFit/>
          </a:bodyPr>
          <a:lstStyle/>
          <a:p>
            <a:pPr marL="0" lvl="0" indent="0" algn="ctr">
              <a:lnSpc>
                <a:spcPts val="12880"/>
              </a:lnSpc>
              <a:spcBef>
                <a:spcPct val="0"/>
              </a:spcBef>
            </a:pPr>
            <a:r>
              <a:rPr lang="en-US" sz="9200">
                <a:solidFill>
                  <a:srgbClr val="000000"/>
                </a:solidFill>
                <a:latin typeface="Canva Sans 2 Bold"/>
              </a:rPr>
              <a:t>Text-to-Speech (TTS) Synthersizer</a:t>
            </a:r>
          </a:p>
        </p:txBody>
      </p:sp>
      <p:sp>
        <p:nvSpPr>
          <p:cNvPr id="5" name="TextBox 5"/>
          <p:cNvSpPr txBox="1"/>
          <p:nvPr/>
        </p:nvSpPr>
        <p:spPr>
          <a:xfrm>
            <a:off x="5313194" y="510159"/>
            <a:ext cx="78636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INTRODUCTION</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7" name="TextBox 7"/>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574060" y="8093236"/>
            <a:ext cx="1446679" cy="1446679"/>
          </a:xfrm>
          <a:prstGeom prst="rect">
            <a:avLst/>
          </a:prstGeom>
        </p:spPr>
      </p:pic>
      <p:pic>
        <p:nvPicPr>
          <p:cNvPr id="4" name="Picture 4"/>
          <p:cNvPicPr>
            <a:picLocks noChangeAspect="1"/>
          </p:cNvPicPr>
          <p:nvPr/>
        </p:nvPicPr>
        <p:blipFill>
          <a:blip r:embed="rId5"/>
          <a:srcRect l="6976" r="6976" b="4732"/>
          <a:stretch>
            <a:fillRect/>
          </a:stretch>
        </p:blipFill>
        <p:spPr>
          <a:xfrm>
            <a:off x="11164496" y="4742561"/>
            <a:ext cx="6132904" cy="4074014"/>
          </a:xfrm>
          <a:prstGeom prst="rect">
            <a:avLst/>
          </a:prstGeom>
        </p:spPr>
      </p:pic>
      <p:sp>
        <p:nvSpPr>
          <p:cNvPr id="5" name="TextBox 5"/>
          <p:cNvSpPr txBox="1"/>
          <p:nvPr/>
        </p:nvSpPr>
        <p:spPr>
          <a:xfrm>
            <a:off x="1549295" y="1482448"/>
            <a:ext cx="7863677" cy="1065657"/>
          </a:xfrm>
          <a:prstGeom prst="rect">
            <a:avLst/>
          </a:prstGeom>
        </p:spPr>
        <p:txBody>
          <a:bodyPr lIns="0" tIns="0" rIns="0" bIns="0" rtlCol="0" anchor="t">
            <a:spAutoFit/>
          </a:bodyPr>
          <a:lstStyle/>
          <a:p>
            <a:pPr>
              <a:lnSpc>
                <a:spcPts val="8424"/>
              </a:lnSpc>
            </a:pPr>
            <a:r>
              <a:rPr lang="en-US" sz="7200">
                <a:solidFill>
                  <a:srgbClr val="000000"/>
                </a:solidFill>
                <a:latin typeface="Open Sauce SemiBold"/>
              </a:rPr>
              <a:t>BACKGROUND</a:t>
            </a:r>
          </a:p>
        </p:txBody>
      </p:sp>
      <p:sp>
        <p:nvSpPr>
          <p:cNvPr id="6" name="TextBox 6"/>
          <p:cNvSpPr txBox="1"/>
          <p:nvPr/>
        </p:nvSpPr>
        <p:spPr>
          <a:xfrm>
            <a:off x="1280323" y="3352519"/>
            <a:ext cx="16017077" cy="763269"/>
          </a:xfrm>
          <a:prstGeom prst="rect">
            <a:avLst/>
          </a:prstGeom>
        </p:spPr>
        <p:txBody>
          <a:bodyPr lIns="0" tIns="0" rIns="0" bIns="0" rtlCol="0" anchor="t">
            <a:spAutoFit/>
          </a:bodyPr>
          <a:lstStyle/>
          <a:p>
            <a:pPr marL="474986" lvl="1" indent="-237493">
              <a:lnSpc>
                <a:spcPts val="3080"/>
              </a:lnSpc>
              <a:buFont typeface="Arial"/>
              <a:buChar char="•"/>
            </a:pPr>
            <a:r>
              <a:rPr lang="en-US" sz="2200">
                <a:solidFill>
                  <a:srgbClr val="000000"/>
                </a:solidFill>
                <a:latin typeface="Canva Sans 2 Bold"/>
              </a:rPr>
              <a:t>TTS stands for Text-To-Speech, which is a technology that converts written text into spoken words. It's a useful tool for visually impaired people as well as others who prefer to listen to content instead of reading it.</a:t>
            </a:r>
          </a:p>
        </p:txBody>
      </p:sp>
      <p:sp>
        <p:nvSpPr>
          <p:cNvPr id="7" name="TextBox 7"/>
          <p:cNvSpPr txBox="1"/>
          <p:nvPr/>
        </p:nvSpPr>
        <p:spPr>
          <a:xfrm>
            <a:off x="1280323" y="4649189"/>
            <a:ext cx="9356399" cy="1544319"/>
          </a:xfrm>
          <a:prstGeom prst="rect">
            <a:avLst/>
          </a:prstGeom>
        </p:spPr>
        <p:txBody>
          <a:bodyPr lIns="0" tIns="0" rIns="0" bIns="0" rtlCol="0" anchor="t">
            <a:spAutoFit/>
          </a:bodyPr>
          <a:lstStyle/>
          <a:p>
            <a:pPr marL="474986" lvl="1" indent="-237493">
              <a:lnSpc>
                <a:spcPts val="3080"/>
              </a:lnSpc>
              <a:buFont typeface="Arial"/>
              <a:buChar char="•"/>
            </a:pPr>
            <a:r>
              <a:rPr lang="en-US" sz="2200">
                <a:solidFill>
                  <a:srgbClr val="000000"/>
                </a:solidFill>
                <a:latin typeface="Canva Sans 2 Bold"/>
              </a:rPr>
              <a:t>The main purpose of using Text to speech (TTS) technology is to give a blind person the ability to access the written text of a Sinhala book. This allows them to easily listen to the valuable content of Sinhala books.</a:t>
            </a:r>
          </a:p>
        </p:txBody>
      </p:sp>
      <p:sp>
        <p:nvSpPr>
          <p:cNvPr id="8" name="TextBox 8"/>
          <p:cNvSpPr txBox="1"/>
          <p:nvPr/>
        </p:nvSpPr>
        <p:spPr>
          <a:xfrm>
            <a:off x="1280323" y="6675433"/>
            <a:ext cx="9356399" cy="1153794"/>
          </a:xfrm>
          <a:prstGeom prst="rect">
            <a:avLst/>
          </a:prstGeom>
        </p:spPr>
        <p:txBody>
          <a:bodyPr lIns="0" tIns="0" rIns="0" bIns="0" rtlCol="0" anchor="t">
            <a:spAutoFit/>
          </a:bodyPr>
          <a:lstStyle/>
          <a:p>
            <a:pPr marL="474986" lvl="1" indent="-237493">
              <a:lnSpc>
                <a:spcPts val="3080"/>
              </a:lnSpc>
              <a:buFont typeface="Arial"/>
              <a:buChar char="•"/>
            </a:pPr>
            <a:r>
              <a:rPr lang="en-US" sz="2200">
                <a:solidFill>
                  <a:srgbClr val="000000"/>
                </a:solidFill>
                <a:latin typeface="Canva Sans 2 Bold"/>
              </a:rPr>
              <a:t>TTS technology allows the written text in a Sinhala book to be read out loud in a natural-sounding voice, which makes it easier for visually impaired people to understand the content.</a:t>
            </a:r>
          </a:p>
        </p:txBody>
      </p:sp>
      <p:sp>
        <p:nvSpPr>
          <p:cNvPr id="9" name="TextBox 9"/>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10" name="TextBox 10"/>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graphicFrame>
        <p:nvGraphicFramePr>
          <p:cNvPr id="3" name="Table 3"/>
          <p:cNvGraphicFramePr>
            <a:graphicFrameLocks noGrp="1"/>
          </p:cNvGraphicFramePr>
          <p:nvPr/>
        </p:nvGraphicFramePr>
        <p:xfrm>
          <a:off x="2187435" y="2037235"/>
          <a:ext cx="13617228" cy="7040879"/>
        </p:xfrm>
        <a:graphic>
          <a:graphicData uri="http://schemas.openxmlformats.org/drawingml/2006/table">
            <a:tbl>
              <a:tblPr/>
              <a:tblGrid>
                <a:gridCol w="2269538">
                  <a:extLst>
                    <a:ext uri="{9D8B030D-6E8A-4147-A177-3AD203B41FA5}">
                      <a16:colId xmlns:a16="http://schemas.microsoft.com/office/drawing/2014/main" val="20000"/>
                    </a:ext>
                  </a:extLst>
                </a:gridCol>
                <a:gridCol w="2269538">
                  <a:extLst>
                    <a:ext uri="{9D8B030D-6E8A-4147-A177-3AD203B41FA5}">
                      <a16:colId xmlns:a16="http://schemas.microsoft.com/office/drawing/2014/main" val="20001"/>
                    </a:ext>
                  </a:extLst>
                </a:gridCol>
                <a:gridCol w="2269538">
                  <a:extLst>
                    <a:ext uri="{9D8B030D-6E8A-4147-A177-3AD203B41FA5}">
                      <a16:colId xmlns:a16="http://schemas.microsoft.com/office/drawing/2014/main" val="20002"/>
                    </a:ext>
                  </a:extLst>
                </a:gridCol>
                <a:gridCol w="2269538">
                  <a:extLst>
                    <a:ext uri="{9D8B030D-6E8A-4147-A177-3AD203B41FA5}">
                      <a16:colId xmlns:a16="http://schemas.microsoft.com/office/drawing/2014/main" val="20003"/>
                    </a:ext>
                  </a:extLst>
                </a:gridCol>
                <a:gridCol w="2269538">
                  <a:extLst>
                    <a:ext uri="{9D8B030D-6E8A-4147-A177-3AD203B41FA5}">
                      <a16:colId xmlns:a16="http://schemas.microsoft.com/office/drawing/2014/main" val="20004"/>
                    </a:ext>
                  </a:extLst>
                </a:gridCol>
                <a:gridCol w="2269538">
                  <a:extLst>
                    <a:ext uri="{9D8B030D-6E8A-4147-A177-3AD203B41FA5}">
                      <a16:colId xmlns:a16="http://schemas.microsoft.com/office/drawing/2014/main" val="20005"/>
                    </a:ext>
                  </a:extLst>
                </a:gridCol>
              </a:tblGrid>
              <a:tr h="1254564">
                <a:tc>
                  <a:txBody>
                    <a:bodyPr/>
                    <a:lstStyle/>
                    <a:p>
                      <a:pPr algn="ctr">
                        <a:lnSpc>
                          <a:spcPts val="2135"/>
                        </a:lnSpc>
                        <a:defRPr/>
                      </a:pPr>
                      <a:r>
                        <a:rPr lang="en-US" sz="1525">
                          <a:solidFill>
                            <a:srgbClr val="000000"/>
                          </a:solidFill>
                          <a:latin typeface="Montserrat Classic Bold"/>
                        </a:rPr>
                        <a:t>Application Reference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Montserrat Classic Bold"/>
                        </a:rPr>
                        <a:t>Highly accurate Sinhala TTS conversion system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Montserrat Classic Bold"/>
                        </a:rPr>
                        <a:t>Real time OCR text send to TTS synthesizer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r>
                        <a:rPr lang="en-US" sz="1525">
                          <a:solidFill>
                            <a:srgbClr val="000000"/>
                          </a:solidFill>
                          <a:latin typeface="Montserrat Classic Bold"/>
                        </a:rPr>
                        <a:t>Adjust the book reading Speed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r>
                        <a:rPr lang="en-US" sz="1525">
                          <a:solidFill>
                            <a:srgbClr val="000000"/>
                          </a:solidFill>
                          <a:latin typeface="Montserrat Classic Bold"/>
                        </a:rPr>
                        <a:t>Support for Sinhala Language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r>
                        <a:rPr lang="en-US" sz="1525">
                          <a:solidFill>
                            <a:srgbClr val="000000"/>
                          </a:solidFill>
                          <a:latin typeface="Montserrat Classic Bold"/>
                        </a:rPr>
                        <a:t>Mobile Application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157263">
                <a:tc>
                  <a:txBody>
                    <a:bodyPr/>
                    <a:lstStyle/>
                    <a:p>
                      <a:pPr algn="ctr">
                        <a:lnSpc>
                          <a:spcPts val="2135"/>
                        </a:lnSpc>
                        <a:defRPr/>
                      </a:pPr>
                      <a:r>
                        <a:rPr lang="en-US" sz="1525">
                          <a:solidFill>
                            <a:srgbClr val="000000"/>
                          </a:solidFill>
                          <a:latin typeface="Montserrat Classic Bold"/>
                        </a:rPr>
                        <a:t>Research A</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57263">
                <a:tc>
                  <a:txBody>
                    <a:bodyPr/>
                    <a:lstStyle/>
                    <a:p>
                      <a:pPr algn="ctr">
                        <a:lnSpc>
                          <a:spcPts val="2135"/>
                        </a:lnSpc>
                        <a:defRPr/>
                      </a:pPr>
                      <a:r>
                        <a:rPr lang="en-US" sz="1525">
                          <a:solidFill>
                            <a:srgbClr val="000000"/>
                          </a:solidFill>
                          <a:latin typeface="Montserrat Classic Bold"/>
                        </a:rPr>
                        <a:t>Research B</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157263">
                <a:tc>
                  <a:txBody>
                    <a:bodyPr/>
                    <a:lstStyle/>
                    <a:p>
                      <a:pPr algn="ctr">
                        <a:lnSpc>
                          <a:spcPts val="2135"/>
                        </a:lnSpc>
                        <a:defRPr/>
                      </a:pPr>
                      <a:r>
                        <a:rPr lang="en-US" sz="1525">
                          <a:solidFill>
                            <a:srgbClr val="000000"/>
                          </a:solidFill>
                          <a:latin typeface="Montserrat Classic Bold"/>
                        </a:rPr>
                        <a:t>Research C</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157263">
                <a:tc>
                  <a:txBody>
                    <a:bodyPr/>
                    <a:lstStyle/>
                    <a:p>
                      <a:pPr algn="ctr">
                        <a:lnSpc>
                          <a:spcPts val="2135"/>
                        </a:lnSpc>
                        <a:defRPr/>
                      </a:pPr>
                      <a:r>
                        <a:rPr lang="en-US" sz="1525">
                          <a:solidFill>
                            <a:srgbClr val="000000"/>
                          </a:solidFill>
                          <a:latin typeface="Montserrat Classic Bold"/>
                        </a:rPr>
                        <a:t>Research 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157263">
                <a:tc>
                  <a:txBody>
                    <a:bodyPr/>
                    <a:lstStyle/>
                    <a:p>
                      <a:pPr algn="ctr">
                        <a:lnSpc>
                          <a:spcPts val="2135"/>
                        </a:lnSpc>
                        <a:defRPr/>
                      </a:pPr>
                      <a:r>
                        <a:rPr lang="en-US" sz="1525">
                          <a:solidFill>
                            <a:srgbClr val="000000"/>
                          </a:solidFill>
                          <a:latin typeface="Montserrat Classic Bold"/>
                        </a:rPr>
                        <a:t>Proposed System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135"/>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pic>
        <p:nvPicPr>
          <p:cNvPr id="4" name="Picture 4"/>
          <p:cNvPicPr>
            <a:picLocks noChangeAspect="1"/>
          </p:cNvPicPr>
          <p:nvPr/>
        </p:nvPicPr>
        <p:blipFill>
          <a:blip r:embed="rId3"/>
          <a:srcRect/>
          <a:stretch>
            <a:fillRect/>
          </a:stretch>
        </p:blipFill>
        <p:spPr>
          <a:xfrm>
            <a:off x="9810521" y="5854735"/>
            <a:ext cx="583986" cy="595145"/>
          </a:xfrm>
          <a:prstGeom prst="rect">
            <a:avLst/>
          </a:prstGeom>
        </p:spPr>
      </p:pic>
      <p:pic>
        <p:nvPicPr>
          <p:cNvPr id="5" name="Picture 5"/>
          <p:cNvPicPr>
            <a:picLocks noChangeAspect="1"/>
          </p:cNvPicPr>
          <p:nvPr/>
        </p:nvPicPr>
        <p:blipFill>
          <a:blip r:embed="rId3"/>
          <a:srcRect/>
          <a:stretch>
            <a:fillRect/>
          </a:stretch>
        </p:blipFill>
        <p:spPr>
          <a:xfrm>
            <a:off x="12034128" y="5854735"/>
            <a:ext cx="583986" cy="595145"/>
          </a:xfrm>
          <a:prstGeom prst="rect">
            <a:avLst/>
          </a:prstGeom>
        </p:spPr>
      </p:pic>
      <p:pic>
        <p:nvPicPr>
          <p:cNvPr id="6" name="Picture 6"/>
          <p:cNvPicPr>
            <a:picLocks noChangeAspect="1"/>
          </p:cNvPicPr>
          <p:nvPr/>
        </p:nvPicPr>
        <p:blipFill>
          <a:blip r:embed="rId3"/>
          <a:srcRect/>
          <a:stretch>
            <a:fillRect/>
          </a:stretch>
        </p:blipFill>
        <p:spPr>
          <a:xfrm>
            <a:off x="14257734" y="3535653"/>
            <a:ext cx="583986" cy="595145"/>
          </a:xfrm>
          <a:prstGeom prst="rect">
            <a:avLst/>
          </a:prstGeom>
        </p:spPr>
      </p:pic>
      <p:pic>
        <p:nvPicPr>
          <p:cNvPr id="7" name="Picture 7"/>
          <p:cNvPicPr>
            <a:picLocks noChangeAspect="1"/>
          </p:cNvPicPr>
          <p:nvPr/>
        </p:nvPicPr>
        <p:blipFill>
          <a:blip r:embed="rId3"/>
          <a:srcRect/>
          <a:stretch>
            <a:fillRect/>
          </a:stretch>
        </p:blipFill>
        <p:spPr>
          <a:xfrm>
            <a:off x="14257734" y="4664198"/>
            <a:ext cx="583986" cy="595145"/>
          </a:xfrm>
          <a:prstGeom prst="rect">
            <a:avLst/>
          </a:prstGeom>
        </p:spPr>
      </p:pic>
      <p:pic>
        <p:nvPicPr>
          <p:cNvPr id="8" name="Picture 8"/>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244763" y="8061960"/>
            <a:ext cx="768578" cy="714287"/>
          </a:xfrm>
          <a:prstGeom prst="rect">
            <a:avLst/>
          </a:prstGeom>
        </p:spPr>
      </p:pic>
      <p:sp>
        <p:nvSpPr>
          <p:cNvPr id="9" name="TextBox 9"/>
          <p:cNvSpPr txBox="1"/>
          <p:nvPr/>
        </p:nvSpPr>
        <p:spPr>
          <a:xfrm>
            <a:off x="5629052" y="348615"/>
            <a:ext cx="7029896"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RESEARCH GAP</a:t>
            </a:r>
          </a:p>
        </p:txBody>
      </p:sp>
      <p:sp>
        <p:nvSpPr>
          <p:cNvPr id="10" name="TextBox 10"/>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11" name="TextBox 11"/>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pic>
        <p:nvPicPr>
          <p:cNvPr id="12" name="Picture 1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482798" y="8061960"/>
            <a:ext cx="768578" cy="714287"/>
          </a:xfrm>
          <a:prstGeom prst="rect">
            <a:avLst/>
          </a:prstGeom>
        </p:spPr>
      </p:pic>
      <p:pic>
        <p:nvPicPr>
          <p:cNvPr id="13" name="Picture 1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1987980" y="8061960"/>
            <a:ext cx="768578" cy="714287"/>
          </a:xfrm>
          <a:prstGeom prst="rect">
            <a:avLst/>
          </a:prstGeom>
        </p:spPr>
      </p:pic>
      <p:pic>
        <p:nvPicPr>
          <p:cNvPr id="14" name="Picture 1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261507" y="8064686"/>
            <a:ext cx="768578" cy="714287"/>
          </a:xfrm>
          <a:prstGeom prst="rect">
            <a:avLst/>
          </a:prstGeom>
        </p:spPr>
      </p:pic>
      <p:pic>
        <p:nvPicPr>
          <p:cNvPr id="15" name="Picture 15"/>
          <p:cNvPicPr>
            <a:picLocks noChangeAspect="1"/>
          </p:cNvPicPr>
          <p:nvPr/>
        </p:nvPicPr>
        <p:blipFill>
          <a:blip r:embed="rId3"/>
          <a:srcRect/>
          <a:stretch>
            <a:fillRect/>
          </a:stretch>
        </p:blipFill>
        <p:spPr>
          <a:xfrm>
            <a:off x="14257734" y="5792743"/>
            <a:ext cx="583986" cy="595145"/>
          </a:xfrm>
          <a:prstGeom prst="rect">
            <a:avLst/>
          </a:prstGeom>
        </p:spPr>
      </p:pic>
      <p:pic>
        <p:nvPicPr>
          <p:cNvPr id="16" name="Picture 16"/>
          <p:cNvPicPr>
            <a:picLocks noChangeAspect="1"/>
          </p:cNvPicPr>
          <p:nvPr/>
        </p:nvPicPr>
        <p:blipFill>
          <a:blip r:embed="rId3"/>
          <a:srcRect/>
          <a:stretch>
            <a:fillRect/>
          </a:stretch>
        </p:blipFill>
        <p:spPr>
          <a:xfrm>
            <a:off x="14257734" y="6926615"/>
            <a:ext cx="583986" cy="595145"/>
          </a:xfrm>
          <a:prstGeom prst="rect">
            <a:avLst/>
          </a:prstGeom>
        </p:spPr>
      </p:pic>
      <p:pic>
        <p:nvPicPr>
          <p:cNvPr id="17" name="Picture 1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718226" y="8061960"/>
            <a:ext cx="768578" cy="714287"/>
          </a:xfrm>
          <a:prstGeom prst="rect">
            <a:avLst/>
          </a:prstGeom>
        </p:spPr>
      </p:pic>
      <p:pic>
        <p:nvPicPr>
          <p:cNvPr id="18" name="Picture 18"/>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300262" y="5795164"/>
            <a:ext cx="768578" cy="714287"/>
          </a:xfrm>
          <a:prstGeom prst="rect">
            <a:avLst/>
          </a:prstGeom>
        </p:spPr>
      </p:pic>
      <p:pic>
        <p:nvPicPr>
          <p:cNvPr id="19" name="Picture 19"/>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536994" y="5795164"/>
            <a:ext cx="768578" cy="714287"/>
          </a:xfrm>
          <a:prstGeom prst="rect">
            <a:avLst/>
          </a:prstGeom>
        </p:spPr>
      </p:pic>
      <p:pic>
        <p:nvPicPr>
          <p:cNvPr id="20" name="Picture 20"/>
          <p:cNvPicPr>
            <a:picLocks noChangeAspect="1"/>
          </p:cNvPicPr>
          <p:nvPr/>
        </p:nvPicPr>
        <p:blipFill>
          <a:blip r:embed="rId3"/>
          <a:srcRect/>
          <a:stretch>
            <a:fillRect/>
          </a:stretch>
        </p:blipFill>
        <p:spPr>
          <a:xfrm>
            <a:off x="5337059" y="4664198"/>
            <a:ext cx="583986" cy="595145"/>
          </a:xfrm>
          <a:prstGeom prst="rect">
            <a:avLst/>
          </a:prstGeom>
        </p:spPr>
      </p:pic>
      <p:pic>
        <p:nvPicPr>
          <p:cNvPr id="21" name="Picture 21"/>
          <p:cNvPicPr>
            <a:picLocks noChangeAspect="1"/>
          </p:cNvPicPr>
          <p:nvPr/>
        </p:nvPicPr>
        <p:blipFill>
          <a:blip r:embed="rId3"/>
          <a:srcRect/>
          <a:stretch>
            <a:fillRect/>
          </a:stretch>
        </p:blipFill>
        <p:spPr>
          <a:xfrm>
            <a:off x="9810521" y="4664198"/>
            <a:ext cx="583986" cy="595145"/>
          </a:xfrm>
          <a:prstGeom prst="rect">
            <a:avLst/>
          </a:prstGeom>
        </p:spPr>
      </p:pic>
      <p:pic>
        <p:nvPicPr>
          <p:cNvPr id="22" name="Picture 2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481494" y="4664198"/>
            <a:ext cx="768578" cy="714287"/>
          </a:xfrm>
          <a:prstGeom prst="rect">
            <a:avLst/>
          </a:prstGeom>
        </p:spPr>
      </p:pic>
      <p:pic>
        <p:nvPicPr>
          <p:cNvPr id="23" name="Picture 2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1987980" y="4604627"/>
            <a:ext cx="768578" cy="714287"/>
          </a:xfrm>
          <a:prstGeom prst="rect">
            <a:avLst/>
          </a:prstGeom>
        </p:spPr>
      </p:pic>
      <p:pic>
        <p:nvPicPr>
          <p:cNvPr id="24" name="Picture 24"/>
          <p:cNvPicPr>
            <a:picLocks noChangeAspect="1"/>
          </p:cNvPicPr>
          <p:nvPr/>
        </p:nvPicPr>
        <p:blipFill>
          <a:blip r:embed="rId3"/>
          <a:srcRect/>
          <a:stretch>
            <a:fillRect/>
          </a:stretch>
        </p:blipFill>
        <p:spPr>
          <a:xfrm>
            <a:off x="7540610" y="3535653"/>
            <a:ext cx="583986" cy="595145"/>
          </a:xfrm>
          <a:prstGeom prst="rect">
            <a:avLst/>
          </a:prstGeom>
        </p:spPr>
      </p:pic>
      <p:pic>
        <p:nvPicPr>
          <p:cNvPr id="25" name="Picture 2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718147" y="3476082"/>
            <a:ext cx="768578" cy="714287"/>
          </a:xfrm>
          <a:prstGeom prst="rect">
            <a:avLst/>
          </a:prstGeom>
        </p:spPr>
      </p:pic>
      <p:pic>
        <p:nvPicPr>
          <p:cNvPr id="26" name="Picture 2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1987980" y="3535653"/>
            <a:ext cx="768578" cy="714287"/>
          </a:xfrm>
          <a:prstGeom prst="rect">
            <a:avLst/>
          </a:prstGeom>
        </p:spPr>
      </p:pic>
      <p:pic>
        <p:nvPicPr>
          <p:cNvPr id="27" name="Picture 27"/>
          <p:cNvPicPr>
            <a:picLocks noChangeAspect="1"/>
          </p:cNvPicPr>
          <p:nvPr/>
        </p:nvPicPr>
        <p:blipFill>
          <a:blip r:embed="rId3"/>
          <a:srcRect/>
          <a:stretch>
            <a:fillRect/>
          </a:stretch>
        </p:blipFill>
        <p:spPr>
          <a:xfrm>
            <a:off x="5337059" y="3535653"/>
            <a:ext cx="583986" cy="595145"/>
          </a:xfrm>
          <a:prstGeom prst="rect">
            <a:avLst/>
          </a:prstGeom>
        </p:spPr>
      </p:pic>
      <p:pic>
        <p:nvPicPr>
          <p:cNvPr id="28" name="Picture 28"/>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244763" y="6926615"/>
            <a:ext cx="768578" cy="714287"/>
          </a:xfrm>
          <a:prstGeom prst="rect">
            <a:avLst/>
          </a:prstGeom>
        </p:spPr>
      </p:pic>
      <p:pic>
        <p:nvPicPr>
          <p:cNvPr id="29" name="Picture 29"/>
          <p:cNvPicPr>
            <a:picLocks noChangeAspect="1"/>
          </p:cNvPicPr>
          <p:nvPr/>
        </p:nvPicPr>
        <p:blipFill>
          <a:blip r:embed="rId3"/>
          <a:srcRect/>
          <a:stretch>
            <a:fillRect/>
          </a:stretch>
        </p:blipFill>
        <p:spPr>
          <a:xfrm>
            <a:off x="7575094" y="6926130"/>
            <a:ext cx="583986" cy="595145"/>
          </a:xfrm>
          <a:prstGeom prst="rect">
            <a:avLst/>
          </a:prstGeom>
        </p:spPr>
      </p:pic>
      <p:pic>
        <p:nvPicPr>
          <p:cNvPr id="30" name="Picture 3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1987980" y="6958347"/>
            <a:ext cx="768578" cy="714287"/>
          </a:xfrm>
          <a:prstGeom prst="rect">
            <a:avLst/>
          </a:prstGeom>
        </p:spPr>
      </p:pic>
      <p:pic>
        <p:nvPicPr>
          <p:cNvPr id="31" name="Picture 31"/>
          <p:cNvPicPr>
            <a:picLocks noChangeAspect="1"/>
          </p:cNvPicPr>
          <p:nvPr/>
        </p:nvPicPr>
        <p:blipFill>
          <a:blip r:embed="rId3"/>
          <a:srcRect/>
          <a:stretch>
            <a:fillRect/>
          </a:stretch>
        </p:blipFill>
        <p:spPr>
          <a:xfrm>
            <a:off x="9810521" y="7102422"/>
            <a:ext cx="583986" cy="595145"/>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t="4651" b="4651"/>
          <a:stretch>
            <a:fillRect/>
          </a:stretch>
        </p:blipFill>
        <p:spPr>
          <a:xfrm>
            <a:off x="216639" y="2862337"/>
            <a:ext cx="7367028" cy="6681602"/>
          </a:xfrm>
          <a:prstGeom prst="rect">
            <a:avLst/>
          </a:prstGeom>
        </p:spPr>
      </p:pic>
      <p:sp>
        <p:nvSpPr>
          <p:cNvPr id="4" name="TextBox 4"/>
          <p:cNvSpPr txBox="1"/>
          <p:nvPr/>
        </p:nvSpPr>
        <p:spPr>
          <a:xfrm>
            <a:off x="4290619" y="566374"/>
            <a:ext cx="9908828"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RESEARCH QUESTION</a:t>
            </a:r>
          </a:p>
        </p:txBody>
      </p:sp>
      <p:sp>
        <p:nvSpPr>
          <p:cNvPr id="5" name="TextBox 5"/>
          <p:cNvSpPr txBox="1"/>
          <p:nvPr/>
        </p:nvSpPr>
        <p:spPr>
          <a:xfrm>
            <a:off x="6311559" y="2980349"/>
            <a:ext cx="10687718" cy="466852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How effective is a mobile-based Sinhala book reader with a text-to-speech function in improving reading accessibility for visually impaired individuals in Sri Lanka, and what factors contribute to its effectiveness?</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What are the challenges and opportunities in designing and developing a mobile-based Sinhala book reader with a text-to-speech function that meets the needs of visually impaired individuals in Sri Lanka?</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How does the use of a mobile-based Sinhala book reader with a text-to-speech function affect the reading experience and satisfaction of visually impaired individuals in Sri Lanka, and how does it compare to other reading aids and tools currently available?</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7" name="TextBox 7"/>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0649251" y="2559909"/>
            <a:ext cx="6610049" cy="6610049"/>
          </a:xfrm>
          <a:prstGeom prst="rect">
            <a:avLst/>
          </a:prstGeom>
        </p:spPr>
      </p:pic>
      <p:sp>
        <p:nvSpPr>
          <p:cNvPr id="4" name="TextBox 4"/>
          <p:cNvSpPr txBox="1"/>
          <p:nvPr/>
        </p:nvSpPr>
        <p:spPr>
          <a:xfrm>
            <a:off x="4442423" y="545469"/>
            <a:ext cx="9605218"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RESEARCH PROBLEM</a:t>
            </a:r>
          </a:p>
        </p:txBody>
      </p:sp>
      <p:sp>
        <p:nvSpPr>
          <p:cNvPr id="5" name="TextBox 5"/>
          <p:cNvSpPr txBox="1"/>
          <p:nvPr/>
        </p:nvSpPr>
        <p:spPr>
          <a:xfrm>
            <a:off x="2914480" y="3058087"/>
            <a:ext cx="8649219" cy="4277995"/>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How to develop an accurate Sinhala text-to-speech conversion system that can handle the nuances of the Sinhala language?</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How to design a user-friendly interface for visually impaired individuals to access and interact with the mobile-based book reader?</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How to evaluate the effectiveness of the mobile-based Sinhala book reader in enhancing the reading experience of visually impaired individuals?</a:t>
            </a:r>
          </a:p>
        </p:txBody>
      </p:sp>
      <p:sp>
        <p:nvSpPr>
          <p:cNvPr id="6" name="TextBox 6"/>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7" name="TextBox 7"/>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028700" y="2852154"/>
            <a:ext cx="16230600" cy="5220843"/>
          </a:xfrm>
          <a:prstGeom prst="rect">
            <a:avLst/>
          </a:prstGeom>
        </p:spPr>
      </p:pic>
      <p:sp>
        <p:nvSpPr>
          <p:cNvPr id="4" name="TextBox 4"/>
          <p:cNvSpPr txBox="1"/>
          <p:nvPr/>
        </p:nvSpPr>
        <p:spPr>
          <a:xfrm>
            <a:off x="6857011" y="367131"/>
            <a:ext cx="4776043"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Objectives</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r="1287"/>
          <a:stretch>
            <a:fillRect/>
          </a:stretch>
        </p:blipFill>
        <p:spPr>
          <a:xfrm>
            <a:off x="4374869" y="1740046"/>
            <a:ext cx="8545031" cy="7653761"/>
          </a:xfrm>
          <a:prstGeom prst="rect">
            <a:avLst/>
          </a:prstGeom>
        </p:spPr>
      </p:pic>
      <p:sp>
        <p:nvSpPr>
          <p:cNvPr id="4" name="TextBox 4"/>
          <p:cNvSpPr txBox="1"/>
          <p:nvPr/>
        </p:nvSpPr>
        <p:spPr>
          <a:xfrm>
            <a:off x="1355178" y="367131"/>
            <a:ext cx="15779710"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METHODOLOGY SYSTEM DIAGRAM</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809730" y="493436"/>
            <a:ext cx="7232214" cy="1566544"/>
          </a:xfrm>
          <a:prstGeom prst="rect">
            <a:avLst/>
          </a:prstGeom>
        </p:spPr>
        <p:txBody>
          <a:bodyPr lIns="0" tIns="0" rIns="0" bIns="0" rtlCol="0" anchor="t">
            <a:spAutoFit/>
          </a:bodyPr>
          <a:lstStyle/>
          <a:p>
            <a:pPr marL="0" lvl="0" indent="0" algn="ctr">
              <a:lnSpc>
                <a:spcPts val="12880"/>
              </a:lnSpc>
              <a:spcBef>
                <a:spcPct val="0"/>
              </a:spcBef>
            </a:pPr>
            <a:r>
              <a:rPr lang="en-US" sz="8800" dirty="0">
                <a:solidFill>
                  <a:srgbClr val="000000"/>
                </a:solidFill>
                <a:latin typeface="Canva Sans 2 Bold"/>
              </a:rPr>
              <a:t>OBJECTIVES</a:t>
            </a:r>
          </a:p>
        </p:txBody>
      </p:sp>
      <p:pic>
        <p:nvPicPr>
          <p:cNvPr id="3" name="Picture 3"/>
          <p:cNvPicPr>
            <a:picLocks noChangeAspect="1"/>
          </p:cNvPicPr>
          <p:nvPr/>
        </p:nvPicPr>
        <p:blipFill>
          <a:blip r:embed="rId2"/>
          <a:srcRect t="13905" b="1795"/>
          <a:stretch>
            <a:fillRect/>
          </a:stretch>
        </p:blipFill>
        <p:spPr>
          <a:xfrm>
            <a:off x="0" y="9539915"/>
            <a:ext cx="4374869" cy="747085"/>
          </a:xfrm>
          <a:prstGeom prst="rect">
            <a:avLst/>
          </a:prstGeom>
        </p:spPr>
      </p:pic>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1049316" y="0"/>
            <a:ext cx="12951223" cy="12951223"/>
          </a:xfrm>
          <a:prstGeom prst="rect">
            <a:avLst/>
          </a:prstGeom>
        </p:spPr>
      </p:pic>
      <p:grpSp>
        <p:nvGrpSpPr>
          <p:cNvPr id="5" name="Group 5"/>
          <p:cNvGrpSpPr/>
          <p:nvPr/>
        </p:nvGrpSpPr>
        <p:grpSpPr>
          <a:xfrm>
            <a:off x="11706243" y="7866227"/>
            <a:ext cx="4544988" cy="1198224"/>
            <a:chOff x="0" y="0"/>
            <a:chExt cx="6059984" cy="1597632"/>
          </a:xfrm>
        </p:grpSpPr>
        <p:pic>
          <p:nvPicPr>
            <p:cNvPr id="6" name="Picture 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6059984" cy="1597632"/>
            </a:xfrm>
            <a:prstGeom prst="rect">
              <a:avLst/>
            </a:prstGeom>
          </p:spPr>
        </p:pic>
        <p:pic>
          <p:nvPicPr>
            <p:cNvPr id="7" name="Picture 7"/>
            <p:cNvPicPr>
              <a:picLocks noChangeAspect="1"/>
            </p:cNvPicPr>
            <p:nvPr/>
          </p:nvPicPr>
          <p:blipFill>
            <a:blip r:embed="rId7"/>
            <a:srcRect t="62" b="62"/>
            <a:stretch>
              <a:fillRect/>
            </a:stretch>
          </p:blipFill>
          <p:spPr>
            <a:xfrm>
              <a:off x="210783" y="200795"/>
              <a:ext cx="1197538" cy="1196041"/>
            </a:xfrm>
            <a:prstGeom prst="rect">
              <a:avLst/>
            </a:prstGeom>
          </p:spPr>
        </p:pic>
      </p:grpSp>
      <p:grpSp>
        <p:nvGrpSpPr>
          <p:cNvPr id="8" name="Group 8"/>
          <p:cNvGrpSpPr/>
          <p:nvPr/>
        </p:nvGrpSpPr>
        <p:grpSpPr>
          <a:xfrm>
            <a:off x="11673683" y="3298916"/>
            <a:ext cx="4544988" cy="1198224"/>
            <a:chOff x="0" y="0"/>
            <a:chExt cx="6059984" cy="1597632"/>
          </a:xfrm>
        </p:grpSpPr>
        <p:pic>
          <p:nvPicPr>
            <p:cNvPr id="9" name="Picture 9"/>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6059984" cy="1597632"/>
            </a:xfrm>
            <a:prstGeom prst="rect">
              <a:avLst/>
            </a:prstGeom>
          </p:spPr>
        </p:pic>
        <p:pic>
          <p:nvPicPr>
            <p:cNvPr id="10" name="Picture 10"/>
            <p:cNvPicPr>
              <a:picLocks noChangeAspect="1"/>
            </p:cNvPicPr>
            <p:nvPr/>
          </p:nvPicPr>
          <p:blipFill>
            <a:blip r:embed="rId8"/>
            <a:srcRect t="62" b="62"/>
            <a:stretch>
              <a:fillRect/>
            </a:stretch>
          </p:blipFill>
          <p:spPr>
            <a:xfrm>
              <a:off x="210783" y="200795"/>
              <a:ext cx="1197538" cy="1196041"/>
            </a:xfrm>
            <a:prstGeom prst="rect">
              <a:avLst/>
            </a:prstGeom>
          </p:spPr>
        </p:pic>
      </p:grpSp>
      <p:grpSp>
        <p:nvGrpSpPr>
          <p:cNvPr id="11" name="Group 11"/>
          <p:cNvGrpSpPr/>
          <p:nvPr/>
        </p:nvGrpSpPr>
        <p:grpSpPr>
          <a:xfrm>
            <a:off x="11049316" y="6344153"/>
            <a:ext cx="4544988" cy="1198224"/>
            <a:chOff x="0" y="0"/>
            <a:chExt cx="6059984" cy="1597632"/>
          </a:xfrm>
        </p:grpSpPr>
        <p:pic>
          <p:nvPicPr>
            <p:cNvPr id="12" name="Picture 1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6059984" cy="1597632"/>
            </a:xfrm>
            <a:prstGeom prst="rect">
              <a:avLst/>
            </a:prstGeom>
          </p:spPr>
        </p:pic>
        <p:pic>
          <p:nvPicPr>
            <p:cNvPr id="13" name="Picture 13"/>
            <p:cNvPicPr>
              <a:picLocks noChangeAspect="1"/>
            </p:cNvPicPr>
            <p:nvPr/>
          </p:nvPicPr>
          <p:blipFill>
            <a:blip r:embed="rId9"/>
            <a:srcRect t="62" b="62"/>
            <a:stretch>
              <a:fillRect/>
            </a:stretch>
          </p:blipFill>
          <p:spPr>
            <a:xfrm>
              <a:off x="210783" y="200795"/>
              <a:ext cx="1197538" cy="1196041"/>
            </a:xfrm>
            <a:prstGeom prst="rect">
              <a:avLst/>
            </a:prstGeom>
          </p:spPr>
        </p:pic>
      </p:grpSp>
      <p:grpSp>
        <p:nvGrpSpPr>
          <p:cNvPr id="14" name="Group 14"/>
          <p:cNvGrpSpPr/>
          <p:nvPr/>
        </p:nvGrpSpPr>
        <p:grpSpPr>
          <a:xfrm>
            <a:off x="11049316" y="4820990"/>
            <a:ext cx="4544988" cy="1198224"/>
            <a:chOff x="0" y="0"/>
            <a:chExt cx="6059984" cy="1597632"/>
          </a:xfrm>
        </p:grpSpPr>
        <p:pic>
          <p:nvPicPr>
            <p:cNvPr id="15" name="Picture 15"/>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6059984" cy="1597632"/>
            </a:xfrm>
            <a:prstGeom prst="rect">
              <a:avLst/>
            </a:prstGeom>
          </p:spPr>
        </p:pic>
        <p:pic>
          <p:nvPicPr>
            <p:cNvPr id="16" name="Picture 16"/>
            <p:cNvPicPr>
              <a:picLocks noChangeAspect="1"/>
            </p:cNvPicPr>
            <p:nvPr/>
          </p:nvPicPr>
          <p:blipFill>
            <a:blip r:embed="rId10"/>
            <a:srcRect t="62" b="62"/>
            <a:stretch>
              <a:fillRect/>
            </a:stretch>
          </p:blipFill>
          <p:spPr>
            <a:xfrm>
              <a:off x="210783" y="200795"/>
              <a:ext cx="1197538" cy="1196041"/>
            </a:xfrm>
            <a:prstGeom prst="rect">
              <a:avLst/>
            </a:prstGeom>
          </p:spPr>
        </p:pic>
      </p:grpSp>
      <p:sp>
        <p:nvSpPr>
          <p:cNvPr id="17" name="TextBox 17"/>
          <p:cNvSpPr txBox="1"/>
          <p:nvPr/>
        </p:nvSpPr>
        <p:spPr>
          <a:xfrm>
            <a:off x="2708314" y="2578016"/>
            <a:ext cx="5639158"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000000"/>
                </a:solidFill>
                <a:latin typeface="Canva Sans 2 Bold"/>
              </a:rPr>
              <a:t>MAIN OBJECTIVE</a:t>
            </a:r>
          </a:p>
        </p:txBody>
      </p:sp>
      <p:sp>
        <p:nvSpPr>
          <p:cNvPr id="18" name="TextBox 18"/>
          <p:cNvSpPr txBox="1"/>
          <p:nvPr/>
        </p:nvSpPr>
        <p:spPr>
          <a:xfrm>
            <a:off x="2692356" y="4192697"/>
            <a:ext cx="5887167" cy="3496944"/>
          </a:xfrm>
          <a:prstGeom prst="rect">
            <a:avLst/>
          </a:prstGeom>
        </p:spPr>
        <p:txBody>
          <a:bodyPr lIns="0" tIns="0" rIns="0" bIns="0" rtlCol="0" anchor="t">
            <a:spAutoFit/>
          </a:bodyPr>
          <a:lstStyle/>
          <a:p>
            <a:pPr marL="474986" lvl="1" indent="-237493">
              <a:lnSpc>
                <a:spcPts val="3080"/>
              </a:lnSpc>
              <a:buFont typeface="Arial"/>
              <a:buChar char="•"/>
            </a:pPr>
            <a:r>
              <a:rPr lang="en-US" sz="2200">
                <a:solidFill>
                  <a:srgbClr val="000000"/>
                </a:solidFill>
                <a:latin typeface="Canva Sans 2 Bold"/>
              </a:rPr>
              <a:t>The primary purpose of creating a Sinhala book reader for visually impaired individuals is to enable them to access literature in their mother tongue. </a:t>
            </a:r>
          </a:p>
          <a:p>
            <a:pPr marL="0" lvl="0" indent="0">
              <a:lnSpc>
                <a:spcPts val="3080"/>
              </a:lnSpc>
              <a:spcBef>
                <a:spcPct val="0"/>
              </a:spcBef>
            </a:pPr>
            <a:endParaRPr lang="en-US" sz="2200">
              <a:solidFill>
                <a:srgbClr val="000000"/>
              </a:solidFill>
              <a:latin typeface="Canva Sans 2 Bold"/>
            </a:endParaRPr>
          </a:p>
          <a:p>
            <a:pPr marL="474986" lvl="1" indent="-237493">
              <a:lnSpc>
                <a:spcPts val="3080"/>
              </a:lnSpc>
              <a:buFont typeface="Arial"/>
              <a:buChar char="•"/>
            </a:pPr>
            <a:r>
              <a:rPr lang="en-US" sz="2200" u="none">
                <a:solidFill>
                  <a:srgbClr val="000000"/>
                </a:solidFill>
                <a:latin typeface="Canva Sans 2 Bold"/>
              </a:rPr>
              <a:t>This initiative aims to improve their literacy and promote their integration into society.</a:t>
            </a:r>
          </a:p>
        </p:txBody>
      </p:sp>
      <p:sp>
        <p:nvSpPr>
          <p:cNvPr id="19" name="TextBox 19"/>
          <p:cNvSpPr txBox="1"/>
          <p:nvPr/>
        </p:nvSpPr>
        <p:spPr>
          <a:xfrm>
            <a:off x="12948740" y="8151977"/>
            <a:ext cx="3302491" cy="646557"/>
          </a:xfrm>
          <a:prstGeom prst="rect">
            <a:avLst/>
          </a:prstGeom>
        </p:spPr>
        <p:txBody>
          <a:bodyPr lIns="0" tIns="0" rIns="0" bIns="0" rtlCol="0" anchor="t">
            <a:spAutoFit/>
          </a:bodyPr>
          <a:lstStyle/>
          <a:p>
            <a:pPr>
              <a:lnSpc>
                <a:spcPts val="2573"/>
              </a:lnSpc>
            </a:pPr>
            <a:r>
              <a:rPr lang="en-US" sz="2199">
                <a:solidFill>
                  <a:srgbClr val="FFFFFF"/>
                </a:solidFill>
                <a:latin typeface="Open Sauce SemiBold"/>
              </a:rPr>
              <a:t>Text-to-Speech (TTS) Synthersizer</a:t>
            </a:r>
          </a:p>
        </p:txBody>
      </p:sp>
      <p:sp>
        <p:nvSpPr>
          <p:cNvPr id="20" name="TextBox 20"/>
          <p:cNvSpPr txBox="1"/>
          <p:nvPr/>
        </p:nvSpPr>
        <p:spPr>
          <a:xfrm>
            <a:off x="12714312" y="3579512"/>
            <a:ext cx="3259070" cy="646557"/>
          </a:xfrm>
          <a:prstGeom prst="rect">
            <a:avLst/>
          </a:prstGeom>
        </p:spPr>
        <p:txBody>
          <a:bodyPr lIns="0" tIns="0" rIns="0" bIns="0" rtlCol="0" anchor="t">
            <a:spAutoFit/>
          </a:bodyPr>
          <a:lstStyle/>
          <a:p>
            <a:pPr>
              <a:lnSpc>
                <a:spcPts val="2573"/>
              </a:lnSpc>
            </a:pPr>
            <a:r>
              <a:rPr lang="en-US" sz="2199">
                <a:solidFill>
                  <a:srgbClr val="FFFFFF"/>
                </a:solidFill>
                <a:latin typeface="Open Sauce SemiBold"/>
              </a:rPr>
              <a:t>Voice Navigation &amp; Object Identification</a:t>
            </a:r>
          </a:p>
        </p:txBody>
      </p:sp>
      <p:sp>
        <p:nvSpPr>
          <p:cNvPr id="21" name="TextBox 21"/>
          <p:cNvSpPr txBox="1"/>
          <p:nvPr/>
        </p:nvSpPr>
        <p:spPr>
          <a:xfrm>
            <a:off x="12248112" y="2284759"/>
            <a:ext cx="4003119" cy="688974"/>
          </a:xfrm>
          <a:prstGeom prst="rect">
            <a:avLst/>
          </a:prstGeom>
        </p:spPr>
        <p:txBody>
          <a:bodyPr lIns="0" tIns="0" rIns="0" bIns="0" rtlCol="0" anchor="t">
            <a:spAutoFit/>
          </a:bodyPr>
          <a:lstStyle/>
          <a:p>
            <a:pPr marL="0" lvl="0" indent="0" algn="ctr">
              <a:lnSpc>
                <a:spcPts val="5600"/>
              </a:lnSpc>
              <a:spcBef>
                <a:spcPct val="0"/>
              </a:spcBef>
            </a:pPr>
            <a:r>
              <a:rPr lang="en-US" sz="4000">
                <a:solidFill>
                  <a:srgbClr val="000000"/>
                </a:solidFill>
                <a:latin typeface="Canva Sans 2 Bold"/>
              </a:rPr>
              <a:t>SUB OBJECTIVE</a:t>
            </a:r>
          </a:p>
        </p:txBody>
      </p:sp>
      <p:sp>
        <p:nvSpPr>
          <p:cNvPr id="22" name="TextBox 22"/>
          <p:cNvSpPr txBox="1"/>
          <p:nvPr/>
        </p:nvSpPr>
        <p:spPr>
          <a:xfrm>
            <a:off x="12410817" y="6624749"/>
            <a:ext cx="2860138" cy="646557"/>
          </a:xfrm>
          <a:prstGeom prst="rect">
            <a:avLst/>
          </a:prstGeom>
        </p:spPr>
        <p:txBody>
          <a:bodyPr lIns="0" tIns="0" rIns="0" bIns="0" rtlCol="0" anchor="t">
            <a:spAutoFit/>
          </a:bodyPr>
          <a:lstStyle/>
          <a:p>
            <a:pPr>
              <a:lnSpc>
                <a:spcPts val="2573"/>
              </a:lnSpc>
            </a:pPr>
            <a:r>
              <a:rPr lang="en-US" sz="2199">
                <a:solidFill>
                  <a:srgbClr val="FFFFFF"/>
                </a:solidFill>
                <a:latin typeface="Open Sauce SemiBold"/>
              </a:rPr>
              <a:t>Image conversion into Sinhala text</a:t>
            </a:r>
          </a:p>
        </p:txBody>
      </p:sp>
      <p:sp>
        <p:nvSpPr>
          <p:cNvPr id="23" name="TextBox 23"/>
          <p:cNvSpPr txBox="1"/>
          <p:nvPr/>
        </p:nvSpPr>
        <p:spPr>
          <a:xfrm>
            <a:off x="12410817" y="5101586"/>
            <a:ext cx="3070719" cy="646557"/>
          </a:xfrm>
          <a:prstGeom prst="rect">
            <a:avLst/>
          </a:prstGeom>
        </p:spPr>
        <p:txBody>
          <a:bodyPr lIns="0" tIns="0" rIns="0" bIns="0" rtlCol="0" anchor="t">
            <a:spAutoFit/>
          </a:bodyPr>
          <a:lstStyle/>
          <a:p>
            <a:pPr>
              <a:lnSpc>
                <a:spcPts val="2573"/>
              </a:lnSpc>
            </a:pPr>
            <a:r>
              <a:rPr lang="en-US" sz="2199">
                <a:solidFill>
                  <a:srgbClr val="FFFFFF"/>
                </a:solidFill>
                <a:latin typeface="Open Sauce SemiBold"/>
              </a:rPr>
              <a:t>Optical Character Recognition (OCR)</a:t>
            </a:r>
          </a:p>
        </p:txBody>
      </p:sp>
      <p:sp>
        <p:nvSpPr>
          <p:cNvPr id="24" name="TextBox 24"/>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12550254" y="3473744"/>
            <a:ext cx="1349163" cy="1669756"/>
          </a:xfrm>
          <a:prstGeom prst="rect">
            <a:avLst/>
          </a:prstGeom>
        </p:spPr>
      </p:pic>
      <p:pic>
        <p:nvPicPr>
          <p:cNvPr id="4" name="Picture 4"/>
          <p:cNvPicPr>
            <a:picLocks noChangeAspect="1"/>
          </p:cNvPicPr>
          <p:nvPr/>
        </p:nvPicPr>
        <p:blipFill>
          <a:blip r:embed="rId4"/>
          <a:srcRect/>
          <a:stretch>
            <a:fillRect/>
          </a:stretch>
        </p:blipFill>
        <p:spPr>
          <a:xfrm>
            <a:off x="13073643" y="7283827"/>
            <a:ext cx="2215124" cy="2215124"/>
          </a:xfrm>
          <a:prstGeom prst="rect">
            <a:avLst/>
          </a:prstGeom>
        </p:spPr>
      </p:pic>
      <p:pic>
        <p:nvPicPr>
          <p:cNvPr id="5" name="Picture 5"/>
          <p:cNvPicPr>
            <a:picLocks noChangeAspect="1"/>
          </p:cNvPicPr>
          <p:nvPr/>
        </p:nvPicPr>
        <p:blipFill>
          <a:blip r:embed="rId5"/>
          <a:srcRect/>
          <a:stretch>
            <a:fillRect/>
          </a:stretch>
        </p:blipFill>
        <p:spPr>
          <a:xfrm>
            <a:off x="15394095" y="5883999"/>
            <a:ext cx="1666818" cy="1666818"/>
          </a:xfrm>
          <a:prstGeom prst="rect">
            <a:avLst/>
          </a:prstGeom>
        </p:spPr>
      </p:pic>
      <p:pic>
        <p:nvPicPr>
          <p:cNvPr id="6" name="Picture 6"/>
          <p:cNvPicPr>
            <a:picLocks noChangeAspect="1"/>
          </p:cNvPicPr>
          <p:nvPr/>
        </p:nvPicPr>
        <p:blipFill>
          <a:blip r:embed="rId6"/>
          <a:srcRect/>
          <a:stretch>
            <a:fillRect/>
          </a:stretch>
        </p:blipFill>
        <p:spPr>
          <a:xfrm>
            <a:off x="15183438" y="2595701"/>
            <a:ext cx="1877474" cy="1756086"/>
          </a:xfrm>
          <a:prstGeom prst="rect">
            <a:avLst/>
          </a:prstGeom>
        </p:spPr>
      </p:pic>
      <p:pic>
        <p:nvPicPr>
          <p:cNvPr id="7" name="Picture 7"/>
          <p:cNvPicPr>
            <a:picLocks noChangeAspect="1"/>
          </p:cNvPicPr>
          <p:nvPr/>
        </p:nvPicPr>
        <p:blipFill>
          <a:blip r:embed="rId7"/>
          <a:srcRect/>
          <a:stretch>
            <a:fillRect/>
          </a:stretch>
        </p:blipFill>
        <p:spPr>
          <a:xfrm>
            <a:off x="11523991" y="5565997"/>
            <a:ext cx="1565430" cy="1565430"/>
          </a:xfrm>
          <a:prstGeom prst="rect">
            <a:avLst/>
          </a:prstGeom>
        </p:spPr>
      </p:pic>
      <p:pic>
        <p:nvPicPr>
          <p:cNvPr id="8" name="Picture 8"/>
          <p:cNvPicPr>
            <a:picLocks noChangeAspect="1"/>
          </p:cNvPicPr>
          <p:nvPr/>
        </p:nvPicPr>
        <p:blipFill>
          <a:blip r:embed="rId8"/>
          <a:srcRect/>
          <a:stretch>
            <a:fillRect/>
          </a:stretch>
        </p:blipFill>
        <p:spPr>
          <a:xfrm>
            <a:off x="9681436" y="7131427"/>
            <a:ext cx="1524671" cy="1524671"/>
          </a:xfrm>
          <a:prstGeom prst="rect">
            <a:avLst/>
          </a:prstGeom>
        </p:spPr>
      </p:pic>
      <p:pic>
        <p:nvPicPr>
          <p:cNvPr id="9" name="Picture 9"/>
          <p:cNvPicPr>
            <a:picLocks noChangeAspect="1"/>
          </p:cNvPicPr>
          <p:nvPr/>
        </p:nvPicPr>
        <p:blipFill>
          <a:blip r:embed="rId9"/>
          <a:srcRect/>
          <a:stretch>
            <a:fillRect/>
          </a:stretch>
        </p:blipFill>
        <p:spPr>
          <a:xfrm>
            <a:off x="10142031" y="2545921"/>
            <a:ext cx="1655871" cy="1762701"/>
          </a:xfrm>
          <a:prstGeom prst="rect">
            <a:avLst/>
          </a:prstGeom>
        </p:spPr>
      </p:pic>
      <p:pic>
        <p:nvPicPr>
          <p:cNvPr id="10" name="Picture 10"/>
          <p:cNvPicPr>
            <a:picLocks noChangeAspect="1"/>
          </p:cNvPicPr>
          <p:nvPr/>
        </p:nvPicPr>
        <p:blipFill>
          <a:blip r:embed="rId10"/>
          <a:srcRect/>
          <a:stretch>
            <a:fillRect/>
          </a:stretch>
        </p:blipFill>
        <p:spPr>
          <a:xfrm>
            <a:off x="8166567" y="3900898"/>
            <a:ext cx="3029739" cy="3029739"/>
          </a:xfrm>
          <a:prstGeom prst="rect">
            <a:avLst/>
          </a:prstGeom>
        </p:spPr>
      </p:pic>
      <p:sp>
        <p:nvSpPr>
          <p:cNvPr id="11" name="TextBox 11"/>
          <p:cNvSpPr txBox="1"/>
          <p:nvPr/>
        </p:nvSpPr>
        <p:spPr>
          <a:xfrm>
            <a:off x="3582048" y="367131"/>
            <a:ext cx="11325969"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TOOLS &amp; TECHNOLOGIES</a:t>
            </a:r>
          </a:p>
        </p:txBody>
      </p:sp>
      <p:sp>
        <p:nvSpPr>
          <p:cNvPr id="12" name="TextBox 12"/>
          <p:cNvSpPr txBox="1"/>
          <p:nvPr/>
        </p:nvSpPr>
        <p:spPr>
          <a:xfrm>
            <a:off x="3110487" y="2952872"/>
            <a:ext cx="5440976" cy="59810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2"/>
              </a:rPr>
              <a:t>Android Studio</a:t>
            </a:r>
          </a:p>
          <a:p>
            <a:pPr marL="734059" lvl="1" indent="-367030">
              <a:lnSpc>
                <a:spcPts val="4759"/>
              </a:lnSpc>
              <a:buFont typeface="Arial"/>
              <a:buChar char="•"/>
            </a:pPr>
            <a:r>
              <a:rPr lang="en-US" sz="3399">
                <a:solidFill>
                  <a:srgbClr val="000000"/>
                </a:solidFill>
                <a:latin typeface="Canva Sans 2"/>
              </a:rPr>
              <a:t>Flutter</a:t>
            </a:r>
          </a:p>
          <a:p>
            <a:pPr marL="734059" lvl="1" indent="-367030">
              <a:lnSpc>
                <a:spcPts val="4759"/>
              </a:lnSpc>
              <a:buFont typeface="Arial"/>
              <a:buChar char="•"/>
            </a:pPr>
            <a:r>
              <a:rPr lang="en-US" sz="3399">
                <a:solidFill>
                  <a:srgbClr val="000000"/>
                </a:solidFill>
                <a:latin typeface="Canva Sans 2"/>
              </a:rPr>
              <a:t>Firebase</a:t>
            </a:r>
          </a:p>
          <a:p>
            <a:pPr marL="734059" lvl="1" indent="-367030">
              <a:lnSpc>
                <a:spcPts val="4759"/>
              </a:lnSpc>
              <a:buFont typeface="Arial"/>
              <a:buChar char="•"/>
            </a:pPr>
            <a:r>
              <a:rPr lang="en-US" sz="3399">
                <a:solidFill>
                  <a:srgbClr val="000000"/>
                </a:solidFill>
                <a:latin typeface="Canva Sans 2"/>
              </a:rPr>
              <a:t>Google API</a:t>
            </a:r>
          </a:p>
          <a:p>
            <a:pPr marL="734059" lvl="1" indent="-367030">
              <a:lnSpc>
                <a:spcPts val="4759"/>
              </a:lnSpc>
              <a:buFont typeface="Arial"/>
              <a:buChar char="•"/>
            </a:pPr>
            <a:r>
              <a:rPr lang="en-US" sz="3399">
                <a:solidFill>
                  <a:srgbClr val="000000"/>
                </a:solidFill>
                <a:latin typeface="Canva Sans 2"/>
              </a:rPr>
              <a:t>Flutter_tts</a:t>
            </a:r>
          </a:p>
          <a:p>
            <a:pPr marL="734059" lvl="1" indent="-367030">
              <a:lnSpc>
                <a:spcPts val="4759"/>
              </a:lnSpc>
              <a:buFont typeface="Arial"/>
              <a:buChar char="•"/>
            </a:pPr>
            <a:r>
              <a:rPr lang="en-US" sz="3399">
                <a:solidFill>
                  <a:srgbClr val="000000"/>
                </a:solidFill>
                <a:latin typeface="Canva Sans 2"/>
              </a:rPr>
              <a:t>TTS Engine</a:t>
            </a:r>
          </a:p>
          <a:p>
            <a:pPr marL="734059" lvl="1" indent="-367030">
              <a:lnSpc>
                <a:spcPts val="4759"/>
              </a:lnSpc>
              <a:buFont typeface="Arial"/>
              <a:buChar char="•"/>
            </a:pPr>
            <a:r>
              <a:rPr lang="en-US" sz="3399">
                <a:solidFill>
                  <a:srgbClr val="000000"/>
                </a:solidFill>
                <a:latin typeface="Canva Sans 2"/>
              </a:rPr>
              <a:t>Amazon Polly</a:t>
            </a:r>
          </a:p>
          <a:p>
            <a:pPr marL="734059" lvl="1" indent="-367030">
              <a:lnSpc>
                <a:spcPts val="4759"/>
              </a:lnSpc>
              <a:buFont typeface="Arial"/>
              <a:buChar char="•"/>
            </a:pPr>
            <a:r>
              <a:rPr lang="en-US" sz="3399">
                <a:solidFill>
                  <a:srgbClr val="000000"/>
                </a:solidFill>
                <a:latin typeface="Canva Sans 2"/>
              </a:rPr>
              <a:t>TensorFlow</a:t>
            </a:r>
          </a:p>
          <a:p>
            <a:pPr marL="734059" lvl="1" indent="-367030">
              <a:lnSpc>
                <a:spcPts val="4759"/>
              </a:lnSpc>
              <a:buFont typeface="Arial"/>
              <a:buChar char="•"/>
            </a:pPr>
            <a:r>
              <a:rPr lang="en-US" sz="3399">
                <a:solidFill>
                  <a:srgbClr val="000000"/>
                </a:solidFill>
                <a:latin typeface="Canva Sans 2"/>
              </a:rPr>
              <a:t>Natural Language Processing</a:t>
            </a:r>
          </a:p>
        </p:txBody>
      </p:sp>
      <p:sp>
        <p:nvSpPr>
          <p:cNvPr id="13" name="TextBox 13"/>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14" name="TextBox 14"/>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l="9830" t="2849" r="14224"/>
          <a:stretch>
            <a:fillRect/>
          </a:stretch>
        </p:blipFill>
        <p:spPr>
          <a:xfrm>
            <a:off x="0" y="2432447"/>
            <a:ext cx="8939202" cy="6512201"/>
          </a:xfrm>
          <a:prstGeom prst="rect">
            <a:avLst/>
          </a:prstGeom>
        </p:spPr>
      </p:pic>
      <p:sp>
        <p:nvSpPr>
          <p:cNvPr id="4" name="TextBox 4"/>
          <p:cNvSpPr txBox="1"/>
          <p:nvPr/>
        </p:nvSpPr>
        <p:spPr>
          <a:xfrm>
            <a:off x="6243541" y="367131"/>
            <a:ext cx="6002982"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TECHNIQUES</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
        <p:nvSpPr>
          <p:cNvPr id="7" name="TextBox 7"/>
          <p:cNvSpPr txBox="1"/>
          <p:nvPr/>
        </p:nvSpPr>
        <p:spPr>
          <a:xfrm>
            <a:off x="9144000" y="2554187"/>
            <a:ext cx="7839899" cy="623062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User-centered design techniques can help to ensure that the app is designed with the needs of visually impaired users in mind.</a:t>
            </a:r>
          </a:p>
          <a:p>
            <a:pPr algn="ct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Agile software development techniques can allow for more flexible and iterative development of the app.</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Usability testing techniques like user testing can help to identify and address usability issues in the app.</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Continuous integration and deployment techniques can allow for more efficient and frequent updates to the app.</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Localization techniques can ensure that the app is properly adapted to the Sinhala language and culture.</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l="5387" r="5387"/>
          <a:stretch>
            <a:fillRect/>
          </a:stretch>
        </p:blipFill>
        <p:spPr>
          <a:xfrm>
            <a:off x="7159966" y="4241619"/>
            <a:ext cx="3968067" cy="4113057"/>
          </a:xfrm>
          <a:prstGeom prst="rect">
            <a:avLst/>
          </a:prstGeom>
        </p:spPr>
      </p:pic>
      <p:sp>
        <p:nvSpPr>
          <p:cNvPr id="4" name="TextBox 4"/>
          <p:cNvSpPr txBox="1"/>
          <p:nvPr/>
        </p:nvSpPr>
        <p:spPr>
          <a:xfrm>
            <a:off x="202065" y="367131"/>
            <a:ext cx="18085935" cy="250315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FUNCTIONAL &amp; NON-FUNCTIONAL REQUIREMENT</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
        <p:nvSpPr>
          <p:cNvPr id="7" name="TextBox 7"/>
          <p:cNvSpPr txBox="1"/>
          <p:nvPr/>
        </p:nvSpPr>
        <p:spPr>
          <a:xfrm>
            <a:off x="3059948" y="3270930"/>
            <a:ext cx="2390775" cy="613410"/>
          </a:xfrm>
          <a:prstGeom prst="rect">
            <a:avLst/>
          </a:prstGeom>
        </p:spPr>
        <p:txBody>
          <a:bodyPr lIns="0" tIns="0" rIns="0" bIns="0" rtlCol="0" anchor="t">
            <a:spAutoFit/>
          </a:bodyPr>
          <a:lstStyle/>
          <a:p>
            <a:pPr marL="0" lvl="0" indent="0" algn="ctr">
              <a:lnSpc>
                <a:spcPts val="5040"/>
              </a:lnSpc>
              <a:spcBef>
                <a:spcPct val="0"/>
              </a:spcBef>
            </a:pPr>
            <a:r>
              <a:rPr lang="en-US" sz="3600">
                <a:solidFill>
                  <a:srgbClr val="000000"/>
                </a:solidFill>
                <a:latin typeface="Canva Sans 2 Bold"/>
              </a:rPr>
              <a:t>Functional</a:t>
            </a:r>
          </a:p>
        </p:txBody>
      </p:sp>
      <p:sp>
        <p:nvSpPr>
          <p:cNvPr id="8" name="TextBox 8"/>
          <p:cNvSpPr txBox="1"/>
          <p:nvPr/>
        </p:nvSpPr>
        <p:spPr>
          <a:xfrm>
            <a:off x="12485032" y="3270930"/>
            <a:ext cx="3499396" cy="613410"/>
          </a:xfrm>
          <a:prstGeom prst="rect">
            <a:avLst/>
          </a:prstGeom>
        </p:spPr>
        <p:txBody>
          <a:bodyPr lIns="0" tIns="0" rIns="0" bIns="0" rtlCol="0" anchor="t">
            <a:spAutoFit/>
          </a:bodyPr>
          <a:lstStyle/>
          <a:p>
            <a:pPr marL="0" lvl="0" indent="0" algn="ctr">
              <a:lnSpc>
                <a:spcPts val="5040"/>
              </a:lnSpc>
              <a:spcBef>
                <a:spcPct val="0"/>
              </a:spcBef>
            </a:pPr>
            <a:r>
              <a:rPr lang="en-US" sz="3600">
                <a:solidFill>
                  <a:srgbClr val="000000"/>
                </a:solidFill>
                <a:latin typeface="Canva Sans 2 Bold"/>
              </a:rPr>
              <a:t>Non-Functional</a:t>
            </a:r>
          </a:p>
        </p:txBody>
      </p:sp>
      <p:sp>
        <p:nvSpPr>
          <p:cNvPr id="9" name="TextBox 9"/>
          <p:cNvSpPr txBox="1"/>
          <p:nvPr/>
        </p:nvSpPr>
        <p:spPr>
          <a:xfrm>
            <a:off x="638175" y="4071520"/>
            <a:ext cx="7702826" cy="5252797"/>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The mobile book rea</a:t>
            </a:r>
            <a:r>
              <a:rPr lang="en-US" sz="2199" u="none">
                <a:solidFill>
                  <a:srgbClr val="000000"/>
                </a:solidFill>
                <a:latin typeface="Canva Sans 2 Bold"/>
              </a:rPr>
              <a:t>der must have a high-quality text-to-speech (TTS) engine capable of accurately reading Sinhala text out loud.</a:t>
            </a:r>
          </a:p>
          <a:p>
            <a:pPr>
              <a:lnSpc>
                <a:spcPts val="3079"/>
              </a:lnSpc>
            </a:pPr>
            <a:endParaRPr lang="en-US" sz="2199" u="none">
              <a:solidFill>
                <a:srgbClr val="000000"/>
              </a:solidFill>
              <a:latin typeface="Canva Sans 2 Bold"/>
            </a:endParaRPr>
          </a:p>
          <a:p>
            <a:pPr marL="474979" lvl="1" indent="-237490">
              <a:lnSpc>
                <a:spcPts val="3079"/>
              </a:lnSpc>
              <a:buFont typeface="Arial"/>
              <a:buChar char="•"/>
            </a:pPr>
            <a:r>
              <a:rPr lang="en-US" sz="2199" u="none">
                <a:solidFill>
                  <a:srgbClr val="000000"/>
                </a:solidFill>
                <a:latin typeface="Canva Sans 2 Bold"/>
              </a:rPr>
              <a:t>The TTS function must have adjustable speed settings so that visually impaired individuals can adjust the reading speed according to their preferences.</a:t>
            </a:r>
          </a:p>
          <a:p>
            <a:pPr>
              <a:lnSpc>
                <a:spcPts val="3079"/>
              </a:lnSpc>
            </a:pPr>
            <a:endParaRPr lang="en-US" sz="2199" u="none">
              <a:solidFill>
                <a:srgbClr val="000000"/>
              </a:solidFill>
              <a:latin typeface="Canva Sans 2 Bold"/>
            </a:endParaRPr>
          </a:p>
          <a:p>
            <a:pPr marL="474979" lvl="1" indent="-237490">
              <a:lnSpc>
                <a:spcPts val="3079"/>
              </a:lnSpc>
              <a:buFont typeface="Arial"/>
              <a:buChar char="•"/>
            </a:pPr>
            <a:r>
              <a:rPr lang="en-US" sz="2199" u="none">
                <a:solidFill>
                  <a:srgbClr val="000000"/>
                </a:solidFill>
                <a:latin typeface="Canva Sans 2 Bold"/>
              </a:rPr>
              <a:t>The TTS function should have a pause and resume feature so that the user can stop and start the reading at any time.</a:t>
            </a:r>
          </a:p>
          <a:p>
            <a:pPr marL="0" lvl="0" indent="0">
              <a:lnSpc>
                <a:spcPts val="4759"/>
              </a:lnSpc>
              <a:spcBef>
                <a:spcPct val="0"/>
              </a:spcBef>
            </a:pPr>
            <a:endParaRPr lang="en-US" sz="2199" u="none">
              <a:solidFill>
                <a:srgbClr val="000000"/>
              </a:solidFill>
              <a:latin typeface="Canva Sans 2 Bold"/>
            </a:endParaRPr>
          </a:p>
        </p:txBody>
      </p:sp>
      <p:sp>
        <p:nvSpPr>
          <p:cNvPr id="10" name="TextBox 10"/>
          <p:cNvSpPr txBox="1"/>
          <p:nvPr/>
        </p:nvSpPr>
        <p:spPr>
          <a:xfrm>
            <a:off x="10885420" y="4071520"/>
            <a:ext cx="6747002" cy="4668520"/>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Performance: Responsive and seamless TTS conversion and navigation.</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Accessibility: The application should be accessible to visually impaired individuals and conform to accessibility guidelines.</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Reliability: The application should be reliable and provide consistent TTS conversion</a:t>
            </a:r>
          </a:p>
          <a:p>
            <a:pPr>
              <a:lnSpc>
                <a:spcPts val="3079"/>
              </a:lnSpc>
            </a:pPr>
            <a:r>
              <a:rPr lang="en-US" sz="2199">
                <a:solidFill>
                  <a:srgbClr val="000000"/>
                </a:solidFill>
                <a:latin typeface="Canva Sans 2 Bold"/>
              </a:rPr>
              <a:t>.</a:t>
            </a:r>
          </a:p>
          <a:p>
            <a:pPr marL="474979" lvl="1" indent="-237490">
              <a:lnSpc>
                <a:spcPts val="3079"/>
              </a:lnSpc>
              <a:buFont typeface="Arial"/>
              <a:buChar char="•"/>
            </a:pPr>
            <a:r>
              <a:rPr lang="en-US" sz="2199">
                <a:solidFill>
                  <a:srgbClr val="000000"/>
                </a:solidFill>
                <a:latin typeface="Canva Sans 2 Bold"/>
              </a:rPr>
              <a:t>Security: The application should be secure to protect user information and reading history.</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t="3450" b="3450"/>
          <a:stretch>
            <a:fillRect/>
          </a:stretch>
        </p:blipFill>
        <p:spPr>
          <a:xfrm>
            <a:off x="9997109" y="2528228"/>
            <a:ext cx="8290891" cy="7011687"/>
          </a:xfrm>
          <a:prstGeom prst="rect">
            <a:avLst/>
          </a:prstGeom>
        </p:spPr>
      </p:pic>
      <p:sp>
        <p:nvSpPr>
          <p:cNvPr id="4" name="TextBox 4"/>
          <p:cNvSpPr txBox="1"/>
          <p:nvPr/>
        </p:nvSpPr>
        <p:spPr>
          <a:xfrm>
            <a:off x="202065" y="367131"/>
            <a:ext cx="18085935" cy="250315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SOFTWARE &amp; PERSONAL REQUIREMENTS</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
        <p:nvSpPr>
          <p:cNvPr id="7" name="TextBox 7"/>
          <p:cNvSpPr txBox="1"/>
          <p:nvPr/>
        </p:nvSpPr>
        <p:spPr>
          <a:xfrm>
            <a:off x="2014133" y="3280455"/>
            <a:ext cx="4482405" cy="537845"/>
          </a:xfrm>
          <a:prstGeom prst="rect">
            <a:avLst/>
          </a:prstGeom>
        </p:spPr>
        <p:txBody>
          <a:bodyPr lIns="0" tIns="0" rIns="0" bIns="0" rtlCol="0" anchor="t">
            <a:spAutoFit/>
          </a:bodyPr>
          <a:lstStyle/>
          <a:p>
            <a:pPr marL="0" lvl="0" indent="0" algn="ctr">
              <a:lnSpc>
                <a:spcPts val="4480"/>
              </a:lnSpc>
              <a:spcBef>
                <a:spcPct val="0"/>
              </a:spcBef>
            </a:pPr>
            <a:r>
              <a:rPr lang="en-US" sz="3200">
                <a:solidFill>
                  <a:srgbClr val="000000"/>
                </a:solidFill>
                <a:latin typeface="Canva Sans 2 Bold"/>
              </a:rPr>
              <a:t>Software Requirement</a:t>
            </a:r>
          </a:p>
        </p:txBody>
      </p:sp>
      <p:sp>
        <p:nvSpPr>
          <p:cNvPr id="8" name="TextBox 8"/>
          <p:cNvSpPr txBox="1"/>
          <p:nvPr/>
        </p:nvSpPr>
        <p:spPr>
          <a:xfrm>
            <a:off x="2014133" y="6457995"/>
            <a:ext cx="4635996" cy="537845"/>
          </a:xfrm>
          <a:prstGeom prst="rect">
            <a:avLst/>
          </a:prstGeom>
        </p:spPr>
        <p:txBody>
          <a:bodyPr lIns="0" tIns="0" rIns="0" bIns="0" rtlCol="0" anchor="t">
            <a:spAutoFit/>
          </a:bodyPr>
          <a:lstStyle/>
          <a:p>
            <a:pPr marL="0" lvl="0" indent="0" algn="ctr">
              <a:lnSpc>
                <a:spcPts val="4480"/>
              </a:lnSpc>
              <a:spcBef>
                <a:spcPct val="0"/>
              </a:spcBef>
            </a:pPr>
            <a:r>
              <a:rPr lang="en-US" sz="3200">
                <a:solidFill>
                  <a:srgbClr val="000000"/>
                </a:solidFill>
                <a:latin typeface="Canva Sans 2 Bold"/>
              </a:rPr>
              <a:t>Personal Requirements</a:t>
            </a:r>
          </a:p>
        </p:txBody>
      </p:sp>
      <p:sp>
        <p:nvSpPr>
          <p:cNvPr id="9" name="TextBox 9"/>
          <p:cNvSpPr txBox="1"/>
          <p:nvPr/>
        </p:nvSpPr>
        <p:spPr>
          <a:xfrm>
            <a:off x="2014133" y="3780199"/>
            <a:ext cx="8386957" cy="2325370"/>
          </a:xfrm>
          <a:prstGeom prst="rect">
            <a:avLst/>
          </a:prstGeom>
        </p:spPr>
        <p:txBody>
          <a:bodyPr lIns="0" tIns="0" rIns="0" bIns="0" rtlCol="0" anchor="t">
            <a:spAutoFit/>
          </a:bodyPr>
          <a:lstStyle/>
          <a:p>
            <a:pPr>
              <a:lnSpc>
                <a:spcPts val="3079"/>
              </a:lnSpc>
            </a:pPr>
            <a:endParaRPr/>
          </a:p>
          <a:p>
            <a:pPr marL="474979" lvl="1" indent="-237490">
              <a:lnSpc>
                <a:spcPts val="3079"/>
              </a:lnSpc>
              <a:buFont typeface="Arial"/>
              <a:buChar char="•"/>
            </a:pPr>
            <a:r>
              <a:rPr lang="en-US" sz="2199">
                <a:solidFill>
                  <a:srgbClr val="000000"/>
                </a:solidFill>
                <a:latin typeface="Canva Sans 2 Bold"/>
              </a:rPr>
              <a:t>Mobile Operating System: The application should be compatible with Android operating systems.</a:t>
            </a:r>
          </a:p>
          <a:p>
            <a:pPr>
              <a:lnSpc>
                <a:spcPts val="3079"/>
              </a:lnSpc>
            </a:pPr>
            <a:endParaRPr lang="en-US" sz="2199">
              <a:solidFill>
                <a:srgbClr val="000000"/>
              </a:solidFill>
              <a:latin typeface="Canva Sans 2 Bold"/>
            </a:endParaRPr>
          </a:p>
          <a:p>
            <a:pPr marL="474979" lvl="1" indent="-237490">
              <a:lnSpc>
                <a:spcPts val="3079"/>
              </a:lnSpc>
              <a:buFont typeface="Arial"/>
              <a:buChar char="•"/>
            </a:pPr>
            <a:r>
              <a:rPr lang="en-US" sz="2199">
                <a:solidFill>
                  <a:srgbClr val="000000"/>
                </a:solidFill>
                <a:latin typeface="Canva Sans 2 Bold"/>
              </a:rPr>
              <a:t>TTS Engine: The application should use a reliable and high-quality TTS engine like Google Text-to-Speech. </a:t>
            </a:r>
          </a:p>
        </p:txBody>
      </p:sp>
      <p:sp>
        <p:nvSpPr>
          <p:cNvPr id="10" name="TextBox 10"/>
          <p:cNvSpPr txBox="1"/>
          <p:nvPr/>
        </p:nvSpPr>
        <p:spPr>
          <a:xfrm>
            <a:off x="2014133" y="7424464"/>
            <a:ext cx="7775910" cy="1153795"/>
          </a:xfrm>
          <a:prstGeom prst="rect">
            <a:avLst/>
          </a:prstGeom>
        </p:spPr>
        <p:txBody>
          <a:bodyPr lIns="0" tIns="0" rIns="0" bIns="0" rtlCol="0" anchor="t">
            <a:spAutoFit/>
          </a:bodyPr>
          <a:lstStyle/>
          <a:p>
            <a:pPr marL="474979" lvl="1" indent="-237490">
              <a:lnSpc>
                <a:spcPts val="3079"/>
              </a:lnSpc>
              <a:buFont typeface="Arial"/>
              <a:buChar char="•"/>
            </a:pPr>
            <a:r>
              <a:rPr lang="en-US" sz="2199">
                <a:solidFill>
                  <a:srgbClr val="000000"/>
                </a:solidFill>
                <a:latin typeface="Canva Sans 2 Bold"/>
              </a:rPr>
              <a:t>Sinhala Language Support: The application should support the Sinhala language and have accurate TTS conversion for Sinhala text.</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3773315" y="1860716"/>
            <a:ext cx="10425774" cy="7445740"/>
          </a:xfrm>
          <a:prstGeom prst="rect">
            <a:avLst/>
          </a:prstGeom>
        </p:spPr>
      </p:pic>
      <p:sp>
        <p:nvSpPr>
          <p:cNvPr id="4" name="TextBox 4"/>
          <p:cNvSpPr txBox="1"/>
          <p:nvPr/>
        </p:nvSpPr>
        <p:spPr>
          <a:xfrm>
            <a:off x="1900588" y="367131"/>
            <a:ext cx="14688889"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WORK BREAKDOWN STRUCTURE</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sp>
        <p:nvSpPr>
          <p:cNvPr id="3" name="TextBox 3"/>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
        <p:nvSpPr>
          <p:cNvPr id="4" name="TextBox 4"/>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5" name="TextBox 5"/>
          <p:cNvSpPr txBox="1"/>
          <p:nvPr/>
        </p:nvSpPr>
        <p:spPr>
          <a:xfrm>
            <a:off x="6570368" y="367131"/>
            <a:ext cx="5349329"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REFERENCE</a:t>
            </a:r>
          </a:p>
        </p:txBody>
      </p:sp>
      <p:sp>
        <p:nvSpPr>
          <p:cNvPr id="6" name="TextBox 6"/>
          <p:cNvSpPr txBox="1"/>
          <p:nvPr/>
        </p:nvSpPr>
        <p:spPr>
          <a:xfrm>
            <a:off x="2187435" y="2432567"/>
            <a:ext cx="13897391" cy="6230620"/>
          </a:xfrm>
          <a:prstGeom prst="rect">
            <a:avLst/>
          </a:prstGeom>
        </p:spPr>
        <p:txBody>
          <a:bodyPr lIns="0" tIns="0" rIns="0" bIns="0" rtlCol="0" anchor="t">
            <a:spAutoFit/>
          </a:bodyPr>
          <a:lstStyle/>
          <a:p>
            <a:pPr>
              <a:lnSpc>
                <a:spcPts val="3079"/>
              </a:lnSpc>
            </a:pPr>
            <a:r>
              <a:rPr lang="en-US" sz="2199">
                <a:solidFill>
                  <a:srgbClr val="000000"/>
                </a:solidFill>
                <a:latin typeface="Canva Sans 2"/>
              </a:rPr>
              <a:t>[</a:t>
            </a:r>
            <a:r>
              <a:rPr lang="en-US" sz="2199">
                <a:solidFill>
                  <a:srgbClr val="000000"/>
                </a:solidFill>
                <a:latin typeface="Canva Sans 2 Bold"/>
              </a:rPr>
              <a:t>1]       K. Sodimana et al., “A Step-by-Step Process for Building TTS Voices Using Open Source Data and Frameworks for Bangla, Javanese, Khmer, Nepali, Sinhala, and Sundanese,” 6th Work. Spok. Lang. Technol. Under-Resourced Lang. SLTU 2018, no. August, pp. 66–70, 2018, doi: 10.21437/SLTU.2018-14.</a:t>
            </a:r>
          </a:p>
          <a:p>
            <a:pPr>
              <a:lnSpc>
                <a:spcPts val="3079"/>
              </a:lnSpc>
            </a:pPr>
            <a:endParaRPr lang="en-US" sz="2199">
              <a:solidFill>
                <a:srgbClr val="000000"/>
              </a:solidFill>
              <a:latin typeface="Canva Sans 2 Bold"/>
            </a:endParaRPr>
          </a:p>
          <a:p>
            <a:pPr>
              <a:lnSpc>
                <a:spcPts val="3079"/>
              </a:lnSpc>
            </a:pPr>
            <a:r>
              <a:rPr lang="en-US" sz="2199">
                <a:solidFill>
                  <a:srgbClr val="000000"/>
                </a:solidFill>
                <a:latin typeface="Canva Sans 2 Bold"/>
              </a:rPr>
              <a:t>[2]       A. Mishangi, “Android based sinhala document reader for visually impaired people,” 2021.</a:t>
            </a:r>
          </a:p>
          <a:p>
            <a:pPr>
              <a:lnSpc>
                <a:spcPts val="3079"/>
              </a:lnSpc>
            </a:pPr>
            <a:endParaRPr lang="en-US" sz="2199">
              <a:solidFill>
                <a:srgbClr val="000000"/>
              </a:solidFill>
              <a:latin typeface="Canva Sans 2 Bold"/>
            </a:endParaRPr>
          </a:p>
          <a:p>
            <a:pPr>
              <a:lnSpc>
                <a:spcPts val="3079"/>
              </a:lnSpc>
            </a:pPr>
            <a:r>
              <a:rPr lang="en-US" sz="2199">
                <a:solidFill>
                  <a:srgbClr val="000000"/>
                </a:solidFill>
                <a:latin typeface="Canva Sans 2 Bold"/>
              </a:rPr>
              <a:t>[3]       A. A. Kumar, B. Senthilvasudevan, and H. U. Farhan, “Translation of Multilingual Text into Speech for Visually Impaired Person,” 7th Int. Conf. Commun. Electron. Syst. ICCES 2022 - Proc., no. Icces, pp. 60–64, 2022, doi: 10.1109/ICCES54183.2022.9835819.</a:t>
            </a:r>
          </a:p>
          <a:p>
            <a:pPr>
              <a:lnSpc>
                <a:spcPts val="3079"/>
              </a:lnSpc>
            </a:pPr>
            <a:endParaRPr lang="en-US" sz="2199">
              <a:solidFill>
                <a:srgbClr val="000000"/>
              </a:solidFill>
              <a:latin typeface="Canva Sans 2 Bold"/>
            </a:endParaRPr>
          </a:p>
          <a:p>
            <a:pPr>
              <a:lnSpc>
                <a:spcPts val="3079"/>
              </a:lnSpc>
            </a:pPr>
            <a:r>
              <a:rPr lang="en-US" sz="2199">
                <a:solidFill>
                  <a:srgbClr val="000000"/>
                </a:solidFill>
                <a:latin typeface="Canva Sans 2 Bold"/>
              </a:rPr>
              <a:t>[4]       L. Nanayakkara, C. Liyanage, P. T. Viswakula, T. Nadungodage, R. Pushpananda, and R. Weerasinghe, “A Human Quality Text to Speech System for Sinhala,” 6th Work. Spok. Lang. Technol. Under-Resourced Lang. SLTU 2018, no. August, pp. 157–161, 2018, doi: 10.21437/SLTU.2018-33.</a:t>
            </a:r>
          </a:p>
          <a:p>
            <a:pPr>
              <a:lnSpc>
                <a:spcPts val="3079"/>
              </a:lnSpc>
            </a:pPr>
            <a:endParaRPr lang="en-US" sz="2199">
              <a:solidFill>
                <a:srgbClr val="000000"/>
              </a:solidFill>
              <a:latin typeface="Canva Sans 2 Bold"/>
            </a:endParaRPr>
          </a:p>
          <a:p>
            <a:pPr marL="0" lvl="0" indent="0">
              <a:lnSpc>
                <a:spcPts val="3079"/>
              </a:lnSpc>
              <a:spcBef>
                <a:spcPct val="0"/>
              </a:spcBef>
            </a:pPr>
            <a:r>
              <a:rPr lang="en-US" sz="2199">
                <a:solidFill>
                  <a:srgbClr val="000000"/>
                </a:solidFill>
                <a:latin typeface="Canva Sans 2 Bold"/>
              </a:rPr>
              <a:t>[5]         R. Weerasinghe, A. Wasala, D. Herath, and V. Welgama, “NLP applications of Sinhala: TTS &amp; OCR,” IJCNLP 2008 - 3rd Int. Jt. Conf. Nat. Lang. Process. Proc. Conf., vol. 2, pp. 963–966, 2008.</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570368" y="367131"/>
            <a:ext cx="5349329"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REFERENCE</a:t>
            </a:r>
          </a:p>
        </p:txBody>
      </p:sp>
      <p:sp>
        <p:nvSpPr>
          <p:cNvPr id="3" name="TextBox 3"/>
          <p:cNvSpPr txBox="1"/>
          <p:nvPr/>
        </p:nvSpPr>
        <p:spPr>
          <a:xfrm>
            <a:off x="2187227" y="2665709"/>
            <a:ext cx="13847286" cy="6230620"/>
          </a:xfrm>
          <a:prstGeom prst="rect">
            <a:avLst/>
          </a:prstGeom>
        </p:spPr>
        <p:txBody>
          <a:bodyPr lIns="0" tIns="0" rIns="0" bIns="0" rtlCol="0" anchor="t">
            <a:spAutoFit/>
          </a:bodyPr>
          <a:lstStyle/>
          <a:p>
            <a:pPr>
              <a:lnSpc>
                <a:spcPts val="3079"/>
              </a:lnSpc>
            </a:pPr>
            <a:r>
              <a:rPr lang="en-US" sz="2199">
                <a:solidFill>
                  <a:srgbClr val="000000"/>
                </a:solidFill>
                <a:latin typeface="Canva Sans 2 Bold"/>
              </a:rPr>
              <a:t>[6]       A. Walczak and A. Szarkowska, “Text-to-speech audio description for visually impaired children,” no. March, pp. 24–25, 2011.</a:t>
            </a:r>
          </a:p>
          <a:p>
            <a:pPr>
              <a:lnSpc>
                <a:spcPts val="3079"/>
              </a:lnSpc>
            </a:pPr>
            <a:endParaRPr lang="en-US" sz="2199">
              <a:solidFill>
                <a:srgbClr val="000000"/>
              </a:solidFill>
              <a:latin typeface="Canva Sans 2 Bold"/>
            </a:endParaRPr>
          </a:p>
          <a:p>
            <a:pPr>
              <a:lnSpc>
                <a:spcPts val="3079"/>
              </a:lnSpc>
            </a:pPr>
            <a:r>
              <a:rPr lang="en-US" sz="2199">
                <a:solidFill>
                  <a:srgbClr val="000000"/>
                </a:solidFill>
                <a:latin typeface="Canva Sans 2 Bold"/>
              </a:rPr>
              <a:t>[7]       K. Wasala, A., Weerasinghe, R., Gamage, “A Sinhala Text-to-Speech System,” 2007.</a:t>
            </a:r>
          </a:p>
          <a:p>
            <a:pPr>
              <a:lnSpc>
                <a:spcPts val="3079"/>
              </a:lnSpc>
            </a:pPr>
            <a:endParaRPr lang="en-US" sz="2199">
              <a:solidFill>
                <a:srgbClr val="000000"/>
              </a:solidFill>
              <a:latin typeface="Canva Sans 2 Bold"/>
            </a:endParaRPr>
          </a:p>
          <a:p>
            <a:pPr>
              <a:lnSpc>
                <a:spcPts val="3079"/>
              </a:lnSpc>
            </a:pPr>
            <a:r>
              <a:rPr lang="en-US" sz="2199">
                <a:solidFill>
                  <a:srgbClr val="000000"/>
                </a:solidFill>
                <a:latin typeface="Canva Sans 2 Bold"/>
              </a:rPr>
              <a:t>[8]       H. M. Nasir, N. M. A. Brahin, M. M. M. Aminuddin, M. S. Mispan, and M. F. Zulkifli, “Android based application for visually impaired using deep learning approach,” IAES Int. J. Artif. Intell., vol. 10, no. 4, pp. 879–888, 2021, doi: 10.11591/ijai.v10.i4.pp879-888.</a:t>
            </a:r>
          </a:p>
          <a:p>
            <a:pPr>
              <a:lnSpc>
                <a:spcPts val="3079"/>
              </a:lnSpc>
            </a:pPr>
            <a:endParaRPr lang="en-US" sz="2199">
              <a:solidFill>
                <a:srgbClr val="000000"/>
              </a:solidFill>
              <a:latin typeface="Canva Sans 2 Bold"/>
            </a:endParaRPr>
          </a:p>
          <a:p>
            <a:pPr>
              <a:lnSpc>
                <a:spcPts val="3079"/>
              </a:lnSpc>
            </a:pPr>
            <a:r>
              <a:rPr lang="en-US" sz="2199">
                <a:solidFill>
                  <a:srgbClr val="000000"/>
                </a:solidFill>
                <a:latin typeface="Canva Sans 2 Bold"/>
              </a:rPr>
              <a:t>[9]       G. V. S. Murthy et al., “The Sri Lanka National Blindness, Visual Impairment and Disability Survey: rationale, objectives and detailed methodology,” Ceylon Med. J., vol. 63, no. 5, p. 3, 2018, doi: 10.4038/cmj.v63i5.8735.</a:t>
            </a:r>
          </a:p>
          <a:p>
            <a:pPr>
              <a:lnSpc>
                <a:spcPts val="3079"/>
              </a:lnSpc>
            </a:pPr>
            <a:endParaRPr lang="en-US" sz="2199">
              <a:solidFill>
                <a:srgbClr val="000000"/>
              </a:solidFill>
              <a:latin typeface="Canva Sans 2 Bold"/>
            </a:endParaRPr>
          </a:p>
          <a:p>
            <a:pPr>
              <a:lnSpc>
                <a:spcPts val="3079"/>
              </a:lnSpc>
            </a:pPr>
            <a:r>
              <a:rPr lang="en-US" sz="2199">
                <a:solidFill>
                  <a:srgbClr val="000000"/>
                </a:solidFill>
                <a:latin typeface="Canva Sans 2 Bold"/>
              </a:rPr>
              <a:t>[10]     WHO, World report on vision, vol. 214, no. 14. 2019. [Online]. Available: https://www.who.int/publications-detail/world-report-on-vision</a:t>
            </a:r>
          </a:p>
          <a:p>
            <a:pPr>
              <a:lnSpc>
                <a:spcPts val="3079"/>
              </a:lnSpc>
            </a:pPr>
            <a:endParaRPr lang="en-US" sz="2199">
              <a:solidFill>
                <a:srgbClr val="000000"/>
              </a:solidFill>
              <a:latin typeface="Canva Sans 2 Bold"/>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l="1763"/>
          <a:stretch>
            <a:fillRect/>
          </a:stretch>
        </p:blipFill>
        <p:spPr>
          <a:xfrm>
            <a:off x="7348903" y="1917233"/>
            <a:ext cx="10667176" cy="7110042"/>
          </a:xfrm>
          <a:prstGeom prst="rect">
            <a:avLst/>
          </a:prstGeom>
        </p:spPr>
      </p:pic>
      <p:sp>
        <p:nvSpPr>
          <p:cNvPr id="4" name="TextBox 4"/>
          <p:cNvSpPr txBox="1"/>
          <p:nvPr/>
        </p:nvSpPr>
        <p:spPr>
          <a:xfrm>
            <a:off x="924127" y="367131"/>
            <a:ext cx="16641812"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SUPPORTIVE INFORMATION BUDGET</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
        <p:nvSpPr>
          <p:cNvPr id="7" name="TextBox 7"/>
          <p:cNvSpPr txBox="1"/>
          <p:nvPr/>
        </p:nvSpPr>
        <p:spPr>
          <a:xfrm>
            <a:off x="1926633" y="2676371"/>
            <a:ext cx="5900738" cy="5123709"/>
          </a:xfrm>
          <a:prstGeom prst="rect">
            <a:avLst/>
          </a:prstGeom>
        </p:spPr>
        <p:txBody>
          <a:bodyPr lIns="0" tIns="0" rIns="0" bIns="0" rtlCol="0" anchor="t">
            <a:spAutoFit/>
          </a:bodyPr>
          <a:lstStyle/>
          <a:p>
            <a:pPr marL="573036" lvl="1" indent="-286518">
              <a:lnSpc>
                <a:spcPts val="3715"/>
              </a:lnSpc>
              <a:buFont typeface="Arial"/>
              <a:buChar char="•"/>
            </a:pPr>
            <a:r>
              <a:rPr lang="en-US" sz="2654">
                <a:solidFill>
                  <a:srgbClr val="000000"/>
                </a:solidFill>
                <a:latin typeface="Canva Sans 2 Bold"/>
              </a:rPr>
              <a:t>Development Cost</a:t>
            </a:r>
          </a:p>
          <a:p>
            <a:pPr>
              <a:lnSpc>
                <a:spcPts val="3715"/>
              </a:lnSpc>
            </a:pPr>
            <a:endParaRPr lang="en-US" sz="2654">
              <a:solidFill>
                <a:srgbClr val="000000"/>
              </a:solidFill>
              <a:latin typeface="Canva Sans 2 Bold"/>
            </a:endParaRPr>
          </a:p>
          <a:p>
            <a:pPr marL="573036" lvl="1" indent="-286518">
              <a:lnSpc>
                <a:spcPts val="3715"/>
              </a:lnSpc>
              <a:buFont typeface="Arial"/>
              <a:buChar char="•"/>
            </a:pPr>
            <a:r>
              <a:rPr lang="en-US" sz="2654">
                <a:solidFill>
                  <a:srgbClr val="000000"/>
                </a:solidFill>
                <a:latin typeface="Canva Sans 2 Bold"/>
              </a:rPr>
              <a:t>Server &amp; Hosting Cost</a:t>
            </a:r>
          </a:p>
          <a:p>
            <a:pPr>
              <a:lnSpc>
                <a:spcPts val="3715"/>
              </a:lnSpc>
            </a:pPr>
            <a:endParaRPr lang="en-US" sz="2654">
              <a:solidFill>
                <a:srgbClr val="000000"/>
              </a:solidFill>
              <a:latin typeface="Canva Sans 2 Bold"/>
            </a:endParaRPr>
          </a:p>
          <a:p>
            <a:pPr marL="573036" lvl="1" indent="-286518">
              <a:lnSpc>
                <a:spcPts val="3715"/>
              </a:lnSpc>
              <a:buFont typeface="Arial"/>
              <a:buChar char="•"/>
            </a:pPr>
            <a:r>
              <a:rPr lang="en-US" sz="2654">
                <a:solidFill>
                  <a:srgbClr val="000000"/>
                </a:solidFill>
                <a:latin typeface="Canva Sans 2 Bold"/>
              </a:rPr>
              <a:t>Marketing Budget</a:t>
            </a:r>
          </a:p>
          <a:p>
            <a:pPr>
              <a:lnSpc>
                <a:spcPts val="3715"/>
              </a:lnSpc>
            </a:pPr>
            <a:endParaRPr lang="en-US" sz="2654">
              <a:solidFill>
                <a:srgbClr val="000000"/>
              </a:solidFill>
              <a:latin typeface="Canva Sans 2 Bold"/>
            </a:endParaRPr>
          </a:p>
          <a:p>
            <a:pPr marL="573036" lvl="1" indent="-286518">
              <a:lnSpc>
                <a:spcPts val="3715"/>
              </a:lnSpc>
              <a:buFont typeface="Arial"/>
              <a:buChar char="•"/>
            </a:pPr>
            <a:r>
              <a:rPr lang="en-US" sz="2654">
                <a:solidFill>
                  <a:srgbClr val="000000"/>
                </a:solidFill>
                <a:latin typeface="Canva Sans 2 Bold"/>
              </a:rPr>
              <a:t>Purchasing necessary Softwares</a:t>
            </a:r>
          </a:p>
          <a:p>
            <a:pPr>
              <a:lnSpc>
                <a:spcPts val="3715"/>
              </a:lnSpc>
            </a:pPr>
            <a:endParaRPr lang="en-US" sz="2654">
              <a:solidFill>
                <a:srgbClr val="000000"/>
              </a:solidFill>
              <a:latin typeface="Canva Sans 2 Bold"/>
            </a:endParaRPr>
          </a:p>
          <a:p>
            <a:pPr marL="573036" lvl="1" indent="-286518">
              <a:lnSpc>
                <a:spcPts val="3715"/>
              </a:lnSpc>
              <a:buFont typeface="Arial"/>
              <a:buChar char="•"/>
            </a:pPr>
            <a:r>
              <a:rPr lang="en-US" sz="2654">
                <a:solidFill>
                  <a:srgbClr val="000000"/>
                </a:solidFill>
                <a:latin typeface="Canva Sans 2 Bold"/>
              </a:rPr>
              <a:t>Maintenance Budget</a:t>
            </a:r>
          </a:p>
          <a:p>
            <a:pPr>
              <a:lnSpc>
                <a:spcPts val="3715"/>
              </a:lnSpc>
            </a:pPr>
            <a:endParaRPr lang="en-US" sz="2654">
              <a:solidFill>
                <a:srgbClr val="000000"/>
              </a:solidFill>
              <a:latin typeface="Canva Sans 2 Bold"/>
            </a:endParaRPr>
          </a:p>
          <a:p>
            <a:pPr marL="573036" lvl="1" indent="-286518">
              <a:lnSpc>
                <a:spcPts val="3715"/>
              </a:lnSpc>
              <a:buFont typeface="Arial"/>
              <a:buChar char="•"/>
            </a:pPr>
            <a:r>
              <a:rPr lang="en-US" sz="2654">
                <a:solidFill>
                  <a:srgbClr val="000000"/>
                </a:solidFill>
                <a:latin typeface="Canva Sans 2 Bold"/>
              </a:rPr>
              <a:t>Legal &amp; Administrative Expenses</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t="1145" b="9284"/>
          <a:stretch>
            <a:fillRect/>
          </a:stretch>
        </p:blipFill>
        <p:spPr>
          <a:xfrm>
            <a:off x="3334410" y="1866933"/>
            <a:ext cx="11015619" cy="7399988"/>
          </a:xfrm>
          <a:prstGeom prst="rect">
            <a:avLst/>
          </a:prstGeom>
        </p:spPr>
      </p:pic>
      <p:sp>
        <p:nvSpPr>
          <p:cNvPr id="4" name="TextBox 4"/>
          <p:cNvSpPr txBox="1"/>
          <p:nvPr/>
        </p:nvSpPr>
        <p:spPr>
          <a:xfrm>
            <a:off x="6005565" y="367131"/>
            <a:ext cx="6478935" cy="1226808"/>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00000"/>
                </a:solidFill>
                <a:latin typeface="Canva Sans 2 Bold"/>
              </a:rPr>
              <a:t>GANTT CHART</a:t>
            </a:r>
          </a:p>
        </p:txBody>
      </p:sp>
      <p:sp>
        <p:nvSpPr>
          <p:cNvPr id="5" name="TextBox 5"/>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
        <p:nvSpPr>
          <p:cNvPr id="6" name="TextBox 6"/>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373334" y="2697545"/>
            <a:ext cx="16956083" cy="17464130"/>
          </a:xfrm>
          <a:prstGeom prst="rect">
            <a:avLst/>
          </a:prstGeom>
        </p:spPr>
      </p:pic>
      <p:sp>
        <p:nvSpPr>
          <p:cNvPr id="3" name="TextBox 3"/>
          <p:cNvSpPr txBox="1"/>
          <p:nvPr/>
        </p:nvSpPr>
        <p:spPr>
          <a:xfrm>
            <a:off x="9468212" y="4820141"/>
            <a:ext cx="7791088" cy="1496813"/>
          </a:xfrm>
          <a:prstGeom prst="rect">
            <a:avLst/>
          </a:prstGeom>
        </p:spPr>
        <p:txBody>
          <a:bodyPr lIns="0" tIns="0" rIns="0" bIns="0" rtlCol="0" anchor="t">
            <a:spAutoFit/>
          </a:bodyPr>
          <a:lstStyle/>
          <a:p>
            <a:pPr algn="r">
              <a:lnSpc>
                <a:spcPts val="11741"/>
              </a:lnSpc>
            </a:pPr>
            <a:r>
              <a:rPr lang="en-US" sz="10035">
                <a:solidFill>
                  <a:srgbClr val="000000"/>
                </a:solidFill>
                <a:latin typeface="Open Sauce SemiBold"/>
              </a:rPr>
              <a:t>Thank You</a:t>
            </a:r>
          </a:p>
        </p:txBody>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2453"/>
          <a:stretch>
            <a:fillRect/>
          </a:stretch>
        </p:blipFill>
        <p:spPr>
          <a:xfrm>
            <a:off x="799744" y="-1082194"/>
            <a:ext cx="12095778" cy="5923443"/>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2453"/>
          <a:stretch>
            <a:fillRect/>
          </a:stretch>
        </p:blipFill>
        <p:spPr>
          <a:xfrm rot="-5400000">
            <a:off x="-5317547" y="-606498"/>
            <a:ext cx="12095778" cy="592344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12852" y="3557314"/>
            <a:ext cx="4403229" cy="2503170"/>
          </a:xfrm>
          <a:prstGeom prst="rect">
            <a:avLst/>
          </a:prstGeom>
        </p:spPr>
        <p:txBody>
          <a:bodyPr lIns="0" tIns="0" rIns="0" bIns="0" rtlCol="0" anchor="t">
            <a:spAutoFit/>
          </a:bodyPr>
          <a:lstStyle/>
          <a:p>
            <a:pPr algn="ctr">
              <a:lnSpc>
                <a:spcPts val="10080"/>
              </a:lnSpc>
            </a:pPr>
            <a:r>
              <a:rPr lang="en-US" sz="7200">
                <a:solidFill>
                  <a:srgbClr val="000000"/>
                </a:solidFill>
                <a:latin typeface="Canva Sans 2 Bold"/>
              </a:rPr>
              <a:t>SYSTEM </a:t>
            </a:r>
          </a:p>
          <a:p>
            <a:pPr marL="0" lvl="0" indent="0" algn="ctr">
              <a:lnSpc>
                <a:spcPts val="10080"/>
              </a:lnSpc>
              <a:spcBef>
                <a:spcPct val="0"/>
              </a:spcBef>
            </a:pPr>
            <a:r>
              <a:rPr lang="en-US" sz="7200">
                <a:solidFill>
                  <a:srgbClr val="000000"/>
                </a:solidFill>
                <a:latin typeface="Canva Sans 2 Bold"/>
              </a:rPr>
              <a:t>DIAGRAM</a:t>
            </a:r>
          </a:p>
        </p:txBody>
      </p:sp>
      <p:pic>
        <p:nvPicPr>
          <p:cNvPr id="3" name="Picture 3"/>
          <p:cNvPicPr>
            <a:picLocks noChangeAspect="1"/>
          </p:cNvPicPr>
          <p:nvPr/>
        </p:nvPicPr>
        <p:blipFill>
          <a:blip r:embed="rId2"/>
          <a:srcRect t="265" r="198" b="677"/>
          <a:stretch>
            <a:fillRect/>
          </a:stretch>
        </p:blipFill>
        <p:spPr>
          <a:xfrm>
            <a:off x="5429431" y="761011"/>
            <a:ext cx="12342949" cy="9152447"/>
          </a:xfrm>
          <a:prstGeom prst="rect">
            <a:avLst/>
          </a:prstGeom>
        </p:spPr>
      </p:pic>
      <p:pic>
        <p:nvPicPr>
          <p:cNvPr id="4" name="Picture 4"/>
          <p:cNvPicPr>
            <a:picLocks noChangeAspect="1"/>
          </p:cNvPicPr>
          <p:nvPr/>
        </p:nvPicPr>
        <p:blipFill>
          <a:blip r:embed="rId3"/>
          <a:srcRect t="13905" b="1795"/>
          <a:stretch>
            <a:fillRect/>
          </a:stretch>
        </p:blipFill>
        <p:spPr>
          <a:xfrm>
            <a:off x="0" y="9539915"/>
            <a:ext cx="4374869" cy="747085"/>
          </a:xfrm>
          <a:prstGeom prst="rect">
            <a:avLst/>
          </a:prstGeom>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8542" r="14865"/>
          <a:stretch>
            <a:fillRect/>
          </a:stretch>
        </p:blipFill>
        <p:spPr>
          <a:xfrm>
            <a:off x="0" y="0"/>
            <a:ext cx="18288000" cy="10287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CF0F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32140" y="6864101"/>
            <a:ext cx="1792167" cy="1845865"/>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425664" y="1548245"/>
            <a:ext cx="1406779" cy="1448929"/>
          </a:xfrm>
          <a:prstGeom prst="rect">
            <a:avLst/>
          </a:prstGeom>
        </p:spPr>
      </p:pic>
      <p:pic>
        <p:nvPicPr>
          <p:cNvPr id="4" name="Picture 4"/>
          <p:cNvPicPr>
            <a:picLocks noChangeAspect="1"/>
          </p:cNvPicPr>
          <p:nvPr/>
        </p:nvPicPr>
        <p:blipFill>
          <a:blip r:embed="rId4"/>
          <a:srcRect t="13905" b="1795"/>
          <a:stretch>
            <a:fillRect/>
          </a:stretch>
        </p:blipFill>
        <p:spPr>
          <a:xfrm>
            <a:off x="0" y="9539915"/>
            <a:ext cx="4374869" cy="747085"/>
          </a:xfrm>
          <a:prstGeom prst="rect">
            <a:avLst/>
          </a:prstGeom>
        </p:spPr>
      </p:pic>
      <p:grpSp>
        <p:nvGrpSpPr>
          <p:cNvPr id="5" name="Group 5"/>
          <p:cNvGrpSpPr>
            <a:grpSpLocks noChangeAspect="1"/>
          </p:cNvGrpSpPr>
          <p:nvPr/>
        </p:nvGrpSpPr>
        <p:grpSpPr>
          <a:xfrm>
            <a:off x="1632140" y="1028700"/>
            <a:ext cx="5246391" cy="5246370"/>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1235" r="-1235"/>
              </a:stretch>
            </a:blipFill>
          </p:spPr>
        </p:sp>
      </p:grpSp>
      <p:sp>
        <p:nvSpPr>
          <p:cNvPr id="7" name="TextBox 7"/>
          <p:cNvSpPr txBox="1"/>
          <p:nvPr/>
        </p:nvSpPr>
        <p:spPr>
          <a:xfrm>
            <a:off x="6521600" y="4786529"/>
            <a:ext cx="8720418" cy="1065657"/>
          </a:xfrm>
          <a:prstGeom prst="rect">
            <a:avLst/>
          </a:prstGeom>
        </p:spPr>
        <p:txBody>
          <a:bodyPr lIns="0" tIns="0" rIns="0" bIns="0" rtlCol="0" anchor="t">
            <a:spAutoFit/>
          </a:bodyPr>
          <a:lstStyle/>
          <a:p>
            <a:pPr algn="ctr">
              <a:lnSpc>
                <a:spcPts val="8424"/>
              </a:lnSpc>
            </a:pPr>
            <a:r>
              <a:rPr lang="en-US" sz="7200">
                <a:solidFill>
                  <a:srgbClr val="000000"/>
                </a:solidFill>
                <a:latin typeface="Open Sauce SemiBold"/>
              </a:rPr>
              <a:t>Godakanda P.G.S</a:t>
            </a:r>
          </a:p>
        </p:txBody>
      </p:sp>
      <p:sp>
        <p:nvSpPr>
          <p:cNvPr id="8" name="TextBox 8"/>
          <p:cNvSpPr txBox="1"/>
          <p:nvPr/>
        </p:nvSpPr>
        <p:spPr>
          <a:xfrm>
            <a:off x="7959459" y="7562561"/>
            <a:ext cx="5844699" cy="448310"/>
          </a:xfrm>
          <a:prstGeom prst="rect">
            <a:avLst/>
          </a:prstGeom>
        </p:spPr>
        <p:txBody>
          <a:bodyPr lIns="0" tIns="0" rIns="0" bIns="0" rtlCol="0" anchor="t">
            <a:spAutoFit/>
          </a:bodyPr>
          <a:lstStyle/>
          <a:p>
            <a:pPr algn="ctr">
              <a:lnSpc>
                <a:spcPts val="3639"/>
              </a:lnSpc>
            </a:pPr>
            <a:r>
              <a:rPr lang="en-US" sz="2599">
                <a:solidFill>
                  <a:srgbClr val="000000"/>
                </a:solidFill>
                <a:latin typeface="Canva Sans 1 Bold"/>
              </a:rPr>
              <a:t>INFORMATION TECHNOLOGY</a:t>
            </a:r>
          </a:p>
        </p:txBody>
      </p:sp>
      <p:sp>
        <p:nvSpPr>
          <p:cNvPr id="9" name="TextBox 9"/>
          <p:cNvSpPr txBox="1"/>
          <p:nvPr/>
        </p:nvSpPr>
        <p:spPr>
          <a:xfrm>
            <a:off x="6521600" y="6017571"/>
            <a:ext cx="8720418" cy="1065657"/>
          </a:xfrm>
          <a:prstGeom prst="rect">
            <a:avLst/>
          </a:prstGeom>
        </p:spPr>
        <p:txBody>
          <a:bodyPr lIns="0" tIns="0" rIns="0" bIns="0" rtlCol="0" anchor="t">
            <a:spAutoFit/>
          </a:bodyPr>
          <a:lstStyle/>
          <a:p>
            <a:pPr algn="ctr">
              <a:lnSpc>
                <a:spcPts val="8424"/>
              </a:lnSpc>
            </a:pPr>
            <a:r>
              <a:rPr lang="en-US" sz="7200">
                <a:solidFill>
                  <a:srgbClr val="000000"/>
                </a:solidFill>
                <a:latin typeface="Open Sauce SemiBold"/>
              </a:rPr>
              <a:t>IT20129712</a:t>
            </a:r>
          </a:p>
        </p:txBody>
      </p:sp>
      <p:sp>
        <p:nvSpPr>
          <p:cNvPr id="10" name="TextBox 10"/>
          <p:cNvSpPr txBox="1"/>
          <p:nvPr/>
        </p:nvSpPr>
        <p:spPr>
          <a:xfrm>
            <a:off x="4255336" y="9725371"/>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11" name="TextBox 11"/>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05" b="1795"/>
          <a:stretch>
            <a:fillRect/>
          </a:stretch>
        </p:blipFill>
        <p:spPr>
          <a:xfrm>
            <a:off x="0" y="9539915"/>
            <a:ext cx="4374869" cy="747085"/>
          </a:xfrm>
          <a:prstGeom prst="rect">
            <a:avLst/>
          </a:prstGeom>
        </p:spPr>
      </p:pic>
      <p:pic>
        <p:nvPicPr>
          <p:cNvPr id="3" name="Picture 3"/>
          <p:cNvPicPr>
            <a:picLocks noChangeAspect="1"/>
          </p:cNvPicPr>
          <p:nvPr/>
        </p:nvPicPr>
        <p:blipFill>
          <a:blip r:embed="rId3"/>
          <a:srcRect/>
          <a:stretch>
            <a:fillRect/>
          </a:stretch>
        </p:blipFill>
        <p:spPr>
          <a:xfrm>
            <a:off x="5662233" y="5520095"/>
            <a:ext cx="3132659" cy="3132659"/>
          </a:xfrm>
          <a:prstGeom prst="rect">
            <a:avLst/>
          </a:prstGeom>
        </p:spPr>
      </p:pic>
      <p:pic>
        <p:nvPicPr>
          <p:cNvPr id="4" name="Picture 4"/>
          <p:cNvPicPr>
            <a:picLocks noChangeAspect="1"/>
          </p:cNvPicPr>
          <p:nvPr/>
        </p:nvPicPr>
        <p:blipFill>
          <a:blip r:embed="rId4"/>
          <a:srcRect/>
          <a:stretch>
            <a:fillRect/>
          </a:stretch>
        </p:blipFill>
        <p:spPr>
          <a:xfrm>
            <a:off x="1028700" y="1028700"/>
            <a:ext cx="4938097" cy="6833092"/>
          </a:xfrm>
          <a:prstGeom prst="rect">
            <a:avLst/>
          </a:prstGeom>
        </p:spPr>
      </p:pic>
      <p:sp>
        <p:nvSpPr>
          <p:cNvPr id="5" name="TextBox 5"/>
          <p:cNvSpPr txBox="1"/>
          <p:nvPr/>
        </p:nvSpPr>
        <p:spPr>
          <a:xfrm>
            <a:off x="4255336" y="9726006"/>
            <a:ext cx="9979394"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Bold"/>
              </a:rPr>
              <a:t>IT20129712 | Godakanda P.G.S. | TMP-23-198</a:t>
            </a:r>
          </a:p>
        </p:txBody>
      </p:sp>
      <p:sp>
        <p:nvSpPr>
          <p:cNvPr id="6" name="TextBox 6"/>
          <p:cNvSpPr txBox="1"/>
          <p:nvPr/>
        </p:nvSpPr>
        <p:spPr>
          <a:xfrm>
            <a:off x="6653346" y="3738632"/>
            <a:ext cx="11634654" cy="2084022"/>
          </a:xfrm>
          <a:prstGeom prst="rect">
            <a:avLst/>
          </a:prstGeom>
        </p:spPr>
        <p:txBody>
          <a:bodyPr lIns="0" tIns="0" rIns="0" bIns="0" rtlCol="0" anchor="t">
            <a:spAutoFit/>
          </a:bodyPr>
          <a:lstStyle/>
          <a:p>
            <a:pPr algn="ctr">
              <a:lnSpc>
                <a:spcPts val="8175"/>
              </a:lnSpc>
            </a:pPr>
            <a:r>
              <a:rPr lang="en-US" sz="6987">
                <a:solidFill>
                  <a:srgbClr val="000000"/>
                </a:solidFill>
                <a:latin typeface="Open Sauce SemiBold Bold"/>
              </a:rPr>
              <a:t>VOICE NAVIGATION</a:t>
            </a:r>
          </a:p>
          <a:p>
            <a:pPr algn="ctr">
              <a:lnSpc>
                <a:spcPts val="8175"/>
              </a:lnSpc>
            </a:pPr>
            <a:r>
              <a:rPr lang="en-US" sz="6987">
                <a:solidFill>
                  <a:srgbClr val="000000"/>
                </a:solidFill>
                <a:latin typeface="Open Sauce SemiBold Bold"/>
              </a:rPr>
              <a:t>AND OBJECT DETECTION </a:t>
            </a:r>
          </a:p>
        </p:txBody>
      </p:sp>
      <p:sp>
        <p:nvSpPr>
          <p:cNvPr id="7" name="TextBox 7"/>
          <p:cNvSpPr txBox="1"/>
          <p:nvPr/>
        </p:nvSpPr>
        <p:spPr>
          <a:xfrm>
            <a:off x="14350030" y="9726006"/>
            <a:ext cx="2909270" cy="448308"/>
          </a:xfrm>
          <a:prstGeom prst="rect">
            <a:avLst/>
          </a:prstGeom>
        </p:spPr>
        <p:txBody>
          <a:bodyPr lIns="0" tIns="0" rIns="0" bIns="0" rtlCol="0" anchor="t">
            <a:spAutoFit/>
          </a:bodyPr>
          <a:lstStyle/>
          <a:p>
            <a:pPr marL="0" lvl="0" indent="0" algn="ctr">
              <a:lnSpc>
                <a:spcPts val="3640"/>
              </a:lnSpc>
              <a:spcBef>
                <a:spcPct val="0"/>
              </a:spcBef>
            </a:pPr>
            <a:r>
              <a:rPr lang="en-US" sz="2600">
                <a:solidFill>
                  <a:srgbClr val="000000"/>
                </a:solidFill>
                <a:latin typeface="Canva Sans 2"/>
              </a:rPr>
              <a:t>30 March, 2023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8faef53a-d342-4d90-a56c-b993878449d2">
      <Terms xmlns="http://schemas.microsoft.com/office/infopath/2007/PartnerControls"/>
    </lcf76f155ced4ddcb4097134ff3c332f>
    <TaxCatchAll xmlns="db72c12f-87a4-44ab-bbc5-4cc8306b158a"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5D4FF63888C64439862580733F918E7" ma:contentTypeVersion="14" ma:contentTypeDescription="Create a new document." ma:contentTypeScope="" ma:versionID="6262c5ec9836f8a787ed62888a069b28">
  <xsd:schema xmlns:xsd="http://www.w3.org/2001/XMLSchema" xmlns:xs="http://www.w3.org/2001/XMLSchema" xmlns:p="http://schemas.microsoft.com/office/2006/metadata/properties" xmlns:ns2="8faef53a-d342-4d90-a56c-b993878449d2" xmlns:ns3="db72c12f-87a4-44ab-bbc5-4cc8306b158a" targetNamespace="http://schemas.microsoft.com/office/2006/metadata/properties" ma:root="true" ma:fieldsID="2f5fb70a03bbdfa70542d3c736ed088f" ns2:_="" ns3:_="">
    <xsd:import namespace="8faef53a-d342-4d90-a56c-b993878449d2"/>
    <xsd:import namespace="db72c12f-87a4-44ab-bbc5-4cc8306b158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aef53a-d342-4d90-a56c-b993878449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7c8a686f-bba2-44f2-819b-edf0b3003fbd"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descriptio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ObjectDetectorVersions" ma:index="20" nillable="true" ma:displayName="MediaServiceObjectDetectorVersions" ma:description="" ma:hidden="true" ma:indexed="true" ma:internalName="MediaServiceObjectDetectorVersions" ma:readOnly="true">
      <xsd:simpleType>
        <xsd:restriction base="dms:Text"/>
      </xsd:simpleType>
    </xsd:element>
    <xsd:element name="MediaServiceLocation" ma:index="21" nillable="true" ma:displayName="Location" ma:descrip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b72c12f-87a4-44ab-bbc5-4cc8306b158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4a90b710-f748-4220-b362-4102ae550bf9}" ma:internalName="TaxCatchAll" ma:showField="CatchAllData" ma:web="db72c12f-87a4-44ab-bbc5-4cc8306b15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6329E6-D50D-4847-BB88-663424C3A505}">
  <ds:schemaRefs>
    <ds:schemaRef ds:uri="http://schemas.microsoft.com/sharepoint/v3/contenttype/forms"/>
  </ds:schemaRefs>
</ds:datastoreItem>
</file>

<file path=customXml/itemProps2.xml><?xml version="1.0" encoding="utf-8"?>
<ds:datastoreItem xmlns:ds="http://schemas.openxmlformats.org/officeDocument/2006/customXml" ds:itemID="{0CBC39C9-FEA7-483D-B451-0D541BF2CC0B}">
  <ds:schemaRefs>
    <ds:schemaRef ds:uri="http://schemas.microsoft.com/office/2006/metadata/properties"/>
    <ds:schemaRef ds:uri="http://schemas.microsoft.com/office/infopath/2007/PartnerControls"/>
    <ds:schemaRef ds:uri="8faef53a-d342-4d90-a56c-b993878449d2"/>
    <ds:schemaRef ds:uri="db72c12f-87a4-44ab-bbc5-4cc8306b158a"/>
  </ds:schemaRefs>
</ds:datastoreItem>
</file>

<file path=customXml/itemProps3.xml><?xml version="1.0" encoding="utf-8"?>
<ds:datastoreItem xmlns:ds="http://schemas.openxmlformats.org/officeDocument/2006/customXml" ds:itemID="{25E93D69-C316-44EA-85BA-FD6785DC101D}"/>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70</Slides>
  <Notes>0</Notes>
  <HiddenSlides>0</HiddenSlides>
  <MMClips>0</MMClips>
  <ScaleCrop>false</ScaleCrop>
  <HeadingPairs>
    <vt:vector size="4" baseType="variant">
      <vt:variant>
        <vt:lpstr>Theme</vt:lpstr>
      </vt:variant>
      <vt:variant>
        <vt:i4>1</vt:i4>
      </vt:variant>
      <vt:variant>
        <vt:lpstr>Slide Titles</vt:lpstr>
      </vt:variant>
      <vt:variant>
        <vt:i4>70</vt:i4>
      </vt:variant>
    </vt:vector>
  </HeadingPairs>
  <TitlesOfParts>
    <vt:vector size="7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David Sumiyati</dc:title>
  <cp:revision>3</cp:revision>
  <dcterms:created xsi:type="dcterms:W3CDTF">2006-08-16T00:00:00Z</dcterms:created>
  <dcterms:modified xsi:type="dcterms:W3CDTF">2023-10-29T14:59:45Z</dcterms:modified>
  <dc:identifier>DAFd5JtS96k</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0x010100F5D4FF63888C64439862580733F918E7</vt:lpwstr>
  </property>
  <property fmtid="{D5CDD505-2E9C-101B-9397-08002B2CF9AE}" pid="3" name="MediaServiceImageTags">
    <vt:lpwstr/>
  </property>
</Properties>
</file>

<file path=docProps/thumbnail.jpeg>
</file>